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88" r:id="rId2"/>
    <p:sldId id="268" r:id="rId3"/>
    <p:sldId id="318" r:id="rId4"/>
    <p:sldId id="325" r:id="rId5"/>
    <p:sldId id="305" r:id="rId6"/>
    <p:sldId id="326" r:id="rId7"/>
    <p:sldId id="327" r:id="rId8"/>
    <p:sldId id="306" r:id="rId9"/>
    <p:sldId id="307" r:id="rId10"/>
    <p:sldId id="308" r:id="rId11"/>
    <p:sldId id="323" r:id="rId12"/>
    <p:sldId id="310" r:id="rId13"/>
    <p:sldId id="319" r:id="rId14"/>
    <p:sldId id="322" r:id="rId15"/>
    <p:sldId id="313" r:id="rId16"/>
    <p:sldId id="320" r:id="rId17"/>
    <p:sldId id="311" r:id="rId18"/>
    <p:sldId id="328" r:id="rId19"/>
    <p:sldId id="329" r:id="rId20"/>
    <p:sldId id="330" r:id="rId21"/>
    <p:sldId id="267" r:id="rId22"/>
  </p:sldIdLst>
  <p:sldSz cx="12192000" cy="6858000"/>
  <p:notesSz cx="6797675" cy="9926638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defRPr sz="1100">
        <a:latin typeface="Lucida Grande"/>
        <a:ea typeface="Lucida Grande"/>
        <a:cs typeface="Lucida Grande"/>
        <a:sym typeface="Lucida Grande"/>
      </a:defRPr>
    </a:lvl1pPr>
    <a:lvl2pPr indent="228600" defTabSz="228600" latinLnBrk="0">
      <a:defRPr sz="1100">
        <a:latin typeface="Lucida Grande"/>
        <a:ea typeface="Lucida Grande"/>
        <a:cs typeface="Lucida Grande"/>
        <a:sym typeface="Lucida Grande"/>
      </a:defRPr>
    </a:lvl2pPr>
    <a:lvl3pPr indent="457200" defTabSz="228600" latinLnBrk="0">
      <a:defRPr sz="1100">
        <a:latin typeface="Lucida Grande"/>
        <a:ea typeface="Lucida Grande"/>
        <a:cs typeface="Lucida Grande"/>
        <a:sym typeface="Lucida Grande"/>
      </a:defRPr>
    </a:lvl3pPr>
    <a:lvl4pPr indent="685800" defTabSz="228600" latinLnBrk="0">
      <a:defRPr sz="1100">
        <a:latin typeface="Lucida Grande"/>
        <a:ea typeface="Lucida Grande"/>
        <a:cs typeface="Lucida Grande"/>
        <a:sym typeface="Lucida Grande"/>
      </a:defRPr>
    </a:lvl4pPr>
    <a:lvl5pPr indent="914400" defTabSz="228600" latinLnBrk="0">
      <a:defRPr sz="1100">
        <a:latin typeface="Lucida Grande"/>
        <a:ea typeface="Lucida Grande"/>
        <a:cs typeface="Lucida Grande"/>
        <a:sym typeface="Lucida Grande"/>
      </a:defRPr>
    </a:lvl5pPr>
    <a:lvl6pPr indent="1143000" defTabSz="228600" latinLnBrk="0">
      <a:defRPr sz="1100">
        <a:latin typeface="Lucida Grande"/>
        <a:ea typeface="Lucida Grande"/>
        <a:cs typeface="Lucida Grande"/>
        <a:sym typeface="Lucida Grande"/>
      </a:defRPr>
    </a:lvl6pPr>
    <a:lvl7pPr indent="1371600" defTabSz="228600" latinLnBrk="0">
      <a:defRPr sz="1100">
        <a:latin typeface="Lucida Grande"/>
        <a:ea typeface="Lucida Grande"/>
        <a:cs typeface="Lucida Grande"/>
        <a:sym typeface="Lucida Grande"/>
      </a:defRPr>
    </a:lvl7pPr>
    <a:lvl8pPr indent="1600200" defTabSz="228600" latinLnBrk="0">
      <a:defRPr sz="1100">
        <a:latin typeface="Lucida Grande"/>
        <a:ea typeface="Lucida Grande"/>
        <a:cs typeface="Lucida Grande"/>
        <a:sym typeface="Lucida Grande"/>
      </a:defRPr>
    </a:lvl8pPr>
    <a:lvl9pPr indent="1828800" defTabSz="228600" latinLnBrk="0">
      <a:defRPr sz="1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52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20BB-9369-9EBB-F80D-807D6348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5AEE640-C661-A60F-C667-1B1A28349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DAC6A3-EDAF-496A-BD1A-4E8DA8A81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382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B257-F656-1ACE-31A9-D30F3B0EC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39051B-348E-0A66-35D7-C5614BDE7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B422FF-6118-E0B2-1690-261CADD7F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965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C6B2-79B4-B14B-278F-A5537E36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EF33AE-DABD-9A8F-AEE5-306583D87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8A7231E-4F06-7B6C-C022-4480F6E5C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296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C9F4-D18F-2593-DDBC-FA77DB28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B8B473E-1FDF-7D7F-D007-E9E27F91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023D662-AFD7-DD0E-BF68-BCAB2494D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1820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3D367-27E4-4D07-EA59-F3E3150B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7F946F9-E2F2-C4BC-63B5-6B2DF778D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59608F6-FC04-64D9-DC61-715E439AE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049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799F-3AAC-E528-AAE9-2A21A009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19DF929-EE27-C8AD-0D8C-7232A8BD9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90E298-9142-9ECD-B8F5-43E9098BB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419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68DA-983A-C69D-013E-1FBE9C547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D6F667C-F4E1-19CA-967A-78CC98759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86404F-3A76-8E45-5161-5EA030F51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570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C9EDC-1BE4-686F-5377-99C027AF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E716A96-3E88-6EA6-A0C1-30F76B752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043366-A041-00A5-0D86-9EB42BB2B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86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A2EB-4C6D-9833-16C6-FA555E42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87ED03D-6A42-09AA-276E-4B67BE614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D8F51C2-55A8-33C2-CA0C-13419529A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5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D80B-637C-04C1-95A3-3F84E2E70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ABEFFB0-8AF0-7474-BB5F-7168FD078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071218E-C6F0-3D0A-75BF-03BE99B77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63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57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86BE-A67B-2851-879D-96453FED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F6D99B-1DD1-8D02-1F56-1DED19A53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43F2CC5-9EC6-B545-64DB-E1781675A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852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68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4171-5EB9-D789-D5B3-B40B43B30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AD47E1-E59C-2014-1BBE-FAFBC6892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D919B56-5FAE-E2BE-0EA2-F5C3D1C33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206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1CCD6-5267-78FF-8588-A5EA9A05E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B1ADE73-3F41-1E4D-9DAF-26E19E669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3E1CAED-5E79-D20F-F810-2B90C4DA2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281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9525B-352C-3791-2748-A8D71415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D9B9BB-C10E-3D49-B8A4-E0CCB75D5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A79AF36-78D3-CEB5-13A8-2EFE41AAD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69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D50FA-6960-0243-7CBD-7A3FE41AE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977F44E-A7B1-80E7-E6CB-8DD2A78D9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6B52E83-9AED-F649-79AD-DA8674348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14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29E1E-D9DC-87DB-91A6-F4D28C86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6C83B24-CBF8-5185-A041-69CFA6A98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1E9DBC9-226D-6863-1856-8380C6B62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23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BCB18-E945-A199-2989-46A9CEA5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9AB9B5D-5C5A-95E0-678B-0804A77AC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617EC8A-77B8-91BC-81F1-99F37903D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774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036D-512D-9660-A5A7-4F7A6004A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7FC40D1-085D-01A0-3E03-EB037E2DF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70EDAFB-93C1-00BE-084F-C1B4929DD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8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ekst tytułowy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7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azek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obrazek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obrazek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1" cy="62293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azek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1" cy="1082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azek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1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ostokąt"/>
          <p:cNvSpPr txBox="1">
            <a:spLocks noGrp="1"/>
          </p:cNvSpPr>
          <p:nvPr>
            <p:ph type="body" sz="quarter" idx="22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3" name="Tekst tytułowy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ek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Tekst tytułowy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3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obrazek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2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kst tytułowy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spc="-1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Tekst tytułowy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0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9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ransition spd="slow">
    <p:push dir="u"/>
  </p:transition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://www.opolskie.pl/" TargetMode="External"/><Relationship Id="rId4" Type="http://schemas.openxmlformats.org/officeDocument/2006/relationships/hyperlink" Target="http://www.kpo.gov.p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a.dobrzanska@opolskie.pl" TargetMode="External"/><Relationship Id="rId5" Type="http://schemas.openxmlformats.org/officeDocument/2006/relationships/hyperlink" Target="mailto:e.chomentowska@opolskie.pl" TargetMode="Externa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a.postula@opolskie.pl" TargetMode="External"/><Relationship Id="rId5" Type="http://schemas.openxmlformats.org/officeDocument/2006/relationships/hyperlink" Target="mailto:d.sliwka@opolskie.p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j.zybert@opolskie.pl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10EF4-A525-3419-3698-71D51839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azek" descr="obrazek">
            <a:extLst>
              <a:ext uri="{FF2B5EF4-FFF2-40B4-BE49-F238E27FC236}">
                <a16:creationId xmlns:a16="http://schemas.microsoft.com/office/drawing/2014/main" id="{1161D63E-8E5F-974E-4C6E-E1AECFAB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59" name="Tekst, tekst, tekst">
            <a:extLst>
              <a:ext uri="{FF2B5EF4-FFF2-40B4-BE49-F238E27FC236}">
                <a16:creationId xmlns:a16="http://schemas.microsoft.com/office/drawing/2014/main" id="{05FE9BC9-4C8C-D9FE-3347-5E1451890399}"/>
              </a:ext>
            </a:extLst>
          </p:cNvPr>
          <p:cNvSpPr txBox="1"/>
          <p:nvPr/>
        </p:nvSpPr>
        <p:spPr>
          <a:xfrm>
            <a:off x="1613834" y="5272826"/>
            <a:ext cx="2570790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 defTabSz="412750">
              <a:defRPr sz="3200">
                <a:solidFill>
                  <a:srgbClr val="D5D5D5"/>
                </a:solidFill>
              </a:defRPr>
            </a:pPr>
            <a:r>
              <a:rPr lang="pl-PL" sz="1600" b="1" dirty="0">
                <a:solidFill>
                  <a:srgbClr val="97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Opole, 13 kwietnia 2026 r.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…">
            <a:extLst>
              <a:ext uri="{FF2B5EF4-FFF2-40B4-BE49-F238E27FC236}">
                <a16:creationId xmlns:a16="http://schemas.microsoft.com/office/drawing/2014/main" id="{88A3A0F6-C8E6-261F-C8B7-27E2EC1E1518}"/>
              </a:ext>
            </a:extLst>
          </p:cNvPr>
          <p:cNvSpPr txBox="1"/>
          <p:nvPr/>
        </p:nvSpPr>
        <p:spPr>
          <a:xfrm>
            <a:off x="1714418" y="1161713"/>
            <a:ext cx="6180754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600" b="1" spc="-170">
                <a:solidFill>
                  <a:schemeClr val="accent1">
                    <a:hueOff val="114395"/>
                    <a:lumOff val="-24975"/>
                  </a:schemeClr>
                </a:solidFill>
                <a:latin typeface="Calibri" panose="020F0502020204030204" pitchFamily="34" charset="0"/>
                <a:ea typeface="Kelson Sans Regular"/>
                <a:cs typeface="Calibri" panose="020F0502020204030204" pitchFamily="34" charset="0"/>
              </a:defRPr>
            </a:lvl1pPr>
          </a:lstStyle>
          <a:p>
            <a:r>
              <a:rPr lang="pl-PL" sz="3200" dirty="0"/>
              <a:t>Zasady rozliczania przedsięwzięć</a:t>
            </a:r>
          </a:p>
          <a:p>
            <a:r>
              <a:rPr lang="pl-PL" sz="3200" dirty="0"/>
              <a:t>w ramach KPO</a:t>
            </a:r>
            <a:br>
              <a:rPr lang="pl-PL" sz="3200" dirty="0"/>
            </a:br>
            <a:r>
              <a:rPr lang="pl-PL" sz="3200" dirty="0"/>
              <a:t>B3.1.1 Inwestycje w zrównoważoną gospodarkę wodno-ściekową </a:t>
            </a:r>
            <a:br>
              <a:rPr lang="pl-PL" sz="3200" dirty="0"/>
            </a:br>
            <a:r>
              <a:rPr lang="pl-PL" sz="3200" dirty="0"/>
              <a:t>na terenach wiejskich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6B008CD-5E5A-9D60-D63F-D298CE6EFACB}"/>
              </a:ext>
            </a:extLst>
          </p:cNvPr>
          <p:cNvSpPr/>
          <p:nvPr/>
        </p:nvSpPr>
        <p:spPr>
          <a:xfrm>
            <a:off x="4082981" y="5785052"/>
            <a:ext cx="8109019" cy="974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F538CF-1A8A-372F-4B60-0C6F19B8C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9" y="5967664"/>
            <a:ext cx="4754669" cy="6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90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DD776B-6268-1866-D242-84F57B49A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57F76A56-A9D1-DF25-B482-EE7CFBEF71F9}"/>
              </a:ext>
            </a:extLst>
          </p:cNvPr>
          <p:cNvSpPr/>
          <p:nvPr/>
        </p:nvSpPr>
        <p:spPr>
          <a:xfrm>
            <a:off x="1436396" y="1086415"/>
            <a:ext cx="9396920" cy="541201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prawomocną decyzję pozwolenie na budowę,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zgłoszenie zamiaru wykonania robót budowlanych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z OŚWIADCZENIEM lub ZAŚWIADCZENIEM, że w terminie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dni organ nie wniósł sprzeciwu wobec zgłoszonego zamiaru wykonania robót;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prawomocną decyzję o środowiskowych uwarunkowaniach;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pozwolenie wodnoprawne;</a:t>
            </a:r>
          </a:p>
          <a:p>
            <a:pPr algn="l" defTabSz="914400" hangingPunct="1"/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hangingPunct="1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Powyższe dokumenty należy przedłożyć, o ile były wymagane, w tym również w przypadku przedsięwzięć realizowanych w formule „zaprojektuj i wybuduj”.</a:t>
            </a: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9744BF04-2C08-788A-3638-C5EE2D70E7CE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B3.1.1 - dokumenty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4C700A1-C069-A138-445C-0BAD825C8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8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1E902-C679-10BC-0F8E-BCAFBF1D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2DD5D7A3-12F4-60C4-8151-B330C90AD507}"/>
              </a:ext>
            </a:extLst>
          </p:cNvPr>
          <p:cNvSpPr/>
          <p:nvPr/>
        </p:nvSpPr>
        <p:spPr>
          <a:xfrm>
            <a:off x="1268885" y="999108"/>
            <a:ext cx="9758235" cy="161734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Sprawozdanie, o którym mowa w art. 3 ust. 5 ustawy z dnia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września 1996 r. o utrzymaniu czystości i porządku w gminach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(t.j. Dz.U z 2024r. poz. 399 z późn. zm.), aktualne na dzień złożenia wniosku;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662D870-CD85-40A7-950B-A0163E37FBA2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B3.1.1 - dokumenty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3793B7A8-E56D-B555-0372-DF863D304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9">
            <a:extLst>
              <a:ext uri="{FF2B5EF4-FFF2-40B4-BE49-F238E27FC236}">
                <a16:creationId xmlns:a16="http://schemas.microsoft.com/office/drawing/2014/main" id="{394B70A3-CDBB-CDAD-0FD5-7DE2F140DCCB}"/>
              </a:ext>
            </a:extLst>
          </p:cNvPr>
          <p:cNvSpPr/>
          <p:nvPr/>
        </p:nvSpPr>
        <p:spPr>
          <a:xfrm>
            <a:off x="1268886" y="2842788"/>
            <a:ext cx="9758236" cy="127653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Sprawozdanie z realizacji przedsięwzięcia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 ramach inwestycji </a:t>
            </a:r>
            <a:b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(na formularzu udostępnionym przez JW) podpisane przez upoważnioną osobę przy pomocy kwalifikowanego podpisu elektronicznego;  </a:t>
            </a:r>
          </a:p>
        </p:txBody>
      </p:sp>
      <p:sp>
        <p:nvSpPr>
          <p:cNvPr id="2" name="Prostokąt zaokrąglony 5">
            <a:extLst>
              <a:ext uri="{FF2B5EF4-FFF2-40B4-BE49-F238E27FC236}">
                <a16:creationId xmlns:a16="http://schemas.microsoft.com/office/drawing/2014/main" id="{9A5E0EE2-A8C3-7362-2B4E-F12CE67824D5}"/>
              </a:ext>
            </a:extLst>
          </p:cNvPr>
          <p:cNvSpPr/>
          <p:nvPr/>
        </p:nvSpPr>
        <p:spPr>
          <a:xfrm>
            <a:off x="1268885" y="4514893"/>
            <a:ext cx="9758235" cy="1983536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14400" hangingPunct="1"/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sprawozdaniu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pkt dotyczących 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lokalizacji możliwych do uruchomienia przyłączy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oraz 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lokalizacji wcześniej istniejących przyłączy…,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należy wskazać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numery działek ewidencyjnych docelowych odbiorców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których znajdują się lub będą możliwe do utworzenia przyłącza.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256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ADBA6-A5B1-6ED4-701F-F3BCE07A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F67847F9-4532-4F41-4F17-91D85341BCD6}"/>
              </a:ext>
            </a:extLst>
          </p:cNvPr>
          <p:cNvSpPr/>
          <p:nvPr/>
        </p:nvSpPr>
        <p:spPr>
          <a:xfrm>
            <a:off x="1522409" y="1131682"/>
            <a:ext cx="8997718" cy="229731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Analiza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przedsięwzięcia pod względem zgodności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zasadą „</a:t>
            </a:r>
            <a:r>
              <a:rPr lang="pl-PL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niewyrządzania znaczącej szkody w środowisku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(DNSH),</a:t>
            </a:r>
            <a:b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z dokumentami jednoznacznie potwierdzającymi spełnienie wymogu, np. ekspertyzy, zapisy w dokumentacji projektowej, powykonawczej, decyzje, pozwolenia zintegrowane.</a:t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341B85D2-D02B-646B-2082-EA4FF02B12AA}"/>
              </a:ext>
            </a:extLst>
          </p:cNvPr>
          <p:cNvSpPr/>
          <p:nvPr/>
        </p:nvSpPr>
        <p:spPr>
          <a:xfrm>
            <a:off x="1522409" y="3802455"/>
            <a:ext cx="8997718" cy="221809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celu środowiskowego </a:t>
            </a:r>
            <a:r>
              <a:rPr lang="pl-PL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„Adaptacja do zmian klimatu”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każdorazowo należy przeprowadzić „uproszczoną”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analizę ryzyka związaną ze zmianą klimatu, skupiającą się na głównych zagrożeniach klimatycznych (np. ryzyko suszy, powodzi, ekstremalnych upałów) oraz wykazaniu, czy projekt będzie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nie odporny.</a:t>
            </a:r>
            <a:endParaRPr kumimoji="0" lang="pl-PL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B64045A4-3A25-F6CD-A2C4-67F0B3C3A72D}"/>
              </a:ext>
            </a:extLst>
          </p:cNvPr>
          <p:cNvSpPr/>
          <p:nvPr/>
        </p:nvSpPr>
        <p:spPr>
          <a:xfrm>
            <a:off x="1436395" y="305251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dokumenty 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5EA820EF-11DC-C7CF-33B4-EC64D40C6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1125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3A4AF-1A94-E90A-317F-CC203BF2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3745FCC2-417C-C96D-BAA1-A22EF604156A}"/>
              </a:ext>
            </a:extLst>
          </p:cNvPr>
          <p:cNvSpPr/>
          <p:nvPr/>
        </p:nvSpPr>
        <p:spPr>
          <a:xfrm>
            <a:off x="1522409" y="1480242"/>
            <a:ext cx="9260268" cy="186954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OOW, który otrzymał zaliczkę, dodatkowo do wniosku o płatność dołącza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wyciąg z wyodrębnionego rachunku bankowego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(za okres od dnia otrzymania zaliczki do dnia złożenia wniosku o płatność). 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4C42DFB4-D832-4D8B-9C0A-9C8901737DC4}"/>
              </a:ext>
            </a:extLst>
          </p:cNvPr>
          <p:cNvSpPr/>
          <p:nvPr/>
        </p:nvSpPr>
        <p:spPr>
          <a:xfrm>
            <a:off x="1522408" y="3802455"/>
            <a:ext cx="9260268" cy="186954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Załączony wyciąg bankowy, przedstawiający historię wszystkich dokonywanych operacji, powinien uwzględniać także wysokość naliczonych odsetek kapitałowych od środków zgromadzonych na rachunku bankowym.</a:t>
            </a:r>
            <a:endParaRPr kumimoji="0" lang="pl-PL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E8E2E51-3CC9-208A-D27C-336778CD8F20}"/>
              </a:ext>
            </a:extLst>
          </p:cNvPr>
          <p:cNvSpPr/>
          <p:nvPr/>
        </p:nvSpPr>
        <p:spPr>
          <a:xfrm>
            <a:off x="1436395" y="305251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dokumenty 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F7B2F4C-BE4B-5B12-37D4-9561AFDB5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036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5E2EC-E284-9619-391C-01CEDE3D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4799A678-2C02-7F4D-9D88-2CEEB4BEB0F2}"/>
              </a:ext>
            </a:extLst>
          </p:cNvPr>
          <p:cNvSpPr/>
          <p:nvPr/>
        </p:nvSpPr>
        <p:spPr>
          <a:xfrm>
            <a:off x="1522408" y="912138"/>
            <a:ext cx="9423231" cy="221583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Dokumenty potwierdzające wypełnienie zobowiązania w zakresie Informowania i rozpowszechniania informacji o wsparciu otrzymanym z planu rozwojowego, zgodnie z zasadami wskazanymi w „Strategii Promocji i Informacji Krajowego Planu Odbudowy i Zwiększenia Odporności”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wytyczne na stronach: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4"/>
              </a:rPr>
              <a:t>www.kpo.gov.pl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www.opolskie.pl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09588ADE-9737-B5EB-AEBE-BDC18AA454C5}"/>
              </a:ext>
            </a:extLst>
          </p:cNvPr>
          <p:cNvSpPr/>
          <p:nvPr/>
        </p:nvSpPr>
        <p:spPr>
          <a:xfrm>
            <a:off x="1522408" y="3271218"/>
            <a:ext cx="9423231" cy="347572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171450" lvl="0" indent="-171450" algn="l" defTabSz="914400" hangingPunct="1">
              <a:buFont typeface="Wingdings" panose="05000000000000000000" pitchFamily="2" charset="2"/>
              <a:buChar char="ü"/>
              <a:defRPr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zdjęcia tablicy informacyjnej (wskazujące treść i miejsce instalacji tablicy),</a:t>
            </a:r>
          </a:p>
          <a:p>
            <a:pPr lvl="0" algn="l" defTabSz="914400" hangingPunct="1">
              <a:defRPr/>
            </a:pPr>
            <a:endParaRPr lang="pl-PL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zrzuty z ekranu strony internetowej OOW oraz profili w mediach społecznościowych,</a:t>
            </a:r>
          </a:p>
          <a:p>
            <a:pPr marL="171450" lvl="0" indent="-17145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kopie materiałów promocyjnych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np. ulotek, broszur, plakatów, itp... (dodatkowo należy przedłożyć dokument potwierdzający rozdysponowanie materiałów promocyjnych)</a:t>
            </a:r>
          </a:p>
          <a:p>
            <a:pPr marL="171450" indent="-17145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zdjęcia z naklejkami na sprzęcie, urządzeniach, wyposażeniu, maszynach powstałych lub zakupionych dzięki wsparciu z KPO.</a:t>
            </a:r>
          </a:p>
          <a:p>
            <a:pPr marL="171450" lvl="0" indent="-171450" defTabSz="914400" hangingPunct="1">
              <a:buFont typeface="Wingdings" panose="05000000000000000000" pitchFamily="2" charset="2"/>
              <a:buChar char="ü"/>
              <a:defRPr/>
            </a:pPr>
            <a:endParaRPr kumimoji="0" lang="pl-PL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3F91E104-A0C3-CC9A-3DED-F04ABB8BA680}"/>
              </a:ext>
            </a:extLst>
          </p:cNvPr>
          <p:cNvSpPr/>
          <p:nvPr/>
        </p:nvSpPr>
        <p:spPr>
          <a:xfrm>
            <a:off x="1436395" y="305251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dokumenty 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C1822AEA-759F-B85B-D15E-E37F7057A6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014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59E6F-93F9-3C80-B800-CFE601AEA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50B99C85-CDBD-26A3-ECAF-EEF5C67A6DD9}"/>
              </a:ext>
            </a:extLst>
          </p:cNvPr>
          <p:cNvSpPr/>
          <p:nvPr/>
        </p:nvSpPr>
        <p:spPr>
          <a:xfrm>
            <a:off x="1440926" y="1176949"/>
            <a:ext cx="9432285" cy="445430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R="0" lvl="0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Wypełniając wniosek o płatność w systemie CST2021 należy:</a:t>
            </a:r>
          </a:p>
          <a:p>
            <a:pPr marR="0" lvl="0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 </a:t>
            </a:r>
            <a:endParaRPr lang="pl-PL" sz="2400" b="1" noProof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 sekcji ZESTAWIENIE DOKUMENTÓW:</a:t>
            </a:r>
          </a:p>
          <a:p>
            <a:pPr marR="0" lvl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nie wykazywać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kwoty podatku VAT;</a:t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pozycji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 kontraktu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wskazać numer umowy zawartej </a:t>
            </a:r>
            <a:b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wykonawcą (w przypadku braku możliwości zaimportowania prawidłowego numeru należy podać go w polu UWAGI);</a:t>
            </a:r>
          </a:p>
          <a:p>
            <a:pPr marR="0" lvl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pl-PL" sz="2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7DE6430E-6A91-767C-40E3-1ADEC39E7D9B}"/>
              </a:ext>
            </a:extLst>
          </p:cNvPr>
          <p:cNvSpPr/>
          <p:nvPr/>
        </p:nvSpPr>
        <p:spPr>
          <a:xfrm>
            <a:off x="1436394" y="359572"/>
            <a:ext cx="10414591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ważne informacje !!!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F2A6AE7D-5A26-D448-A087-8007B4E26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11FE6-DFE5-DF28-B8B2-BA71E7A0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DF9F8458-4DB9-82AF-DC19-37CAD858BAA2}"/>
              </a:ext>
            </a:extLst>
          </p:cNvPr>
          <p:cNvSpPr/>
          <p:nvPr/>
        </p:nvSpPr>
        <p:spPr>
          <a:xfrm>
            <a:off x="1436395" y="4807872"/>
            <a:ext cx="9310146" cy="157077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914400" hangingPunct="1">
              <a:defRPr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hangingPunct="1"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Dokumenty podpisane przy użyciu kwalifikowanych podpisów elektronicznych powinny mieć format pozwalający na sprawdzenie poprawności podpisu. </a:t>
            </a:r>
          </a:p>
          <a:p>
            <a:pPr lvl="0" defTabSz="914400" hangingPunct="1">
              <a:defRPr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F5F5F01-7922-9E3C-5879-734C67E920EB}"/>
              </a:ext>
            </a:extLst>
          </p:cNvPr>
          <p:cNvSpPr/>
          <p:nvPr/>
        </p:nvSpPr>
        <p:spPr>
          <a:xfrm>
            <a:off x="1436394" y="359572"/>
            <a:ext cx="10414591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ważne informacje !!!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853BC41A-6B2D-4E19-60D4-8C09187E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FC6B414B-6F54-722A-9E04-60C0D656B835}"/>
              </a:ext>
            </a:extLst>
          </p:cNvPr>
          <p:cNvSpPr/>
          <p:nvPr/>
        </p:nvSpPr>
        <p:spPr>
          <a:xfrm>
            <a:off x="1436395" y="1077361"/>
            <a:ext cx="9310146" cy="35101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5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 sekcji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Załączniki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należy wykazać i załączyć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wszystkie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dokumenty związane z rozliczeniem przedsięwzięcia.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Nazwy załączników dołączanych do WoP w systemie CST2021 powinny być tożsame z nazwami przekazywanych plików </a:t>
            </a:r>
            <a:b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oraz w sposób jednoznaczny określać rodzaj danego załącznika.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 opisie faktury należy dodatkowo zamieścić informacje dotyczące:</a:t>
            </a:r>
          </a:p>
          <a:p>
            <a:pPr marL="342900" lvl="0" indent="-342900" algn="l" defTabSz="914400" hangingPunct="1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Nr kont księgowych/kodu rachunkowego wyodrębnionych/ego dla przedsięwzięcia</a:t>
            </a:r>
          </a:p>
          <a:p>
            <a:pPr marL="342900" lvl="0" indent="-342900" algn="l" defTabSz="914400" hangingPunct="1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Nr pozycji z zestawienia rzeczowo – finansowego</a:t>
            </a:r>
            <a:endParaRPr kumimoji="0" lang="pl-PL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719932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E21-9861-370D-412B-31FF68E28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8F8CD1EE-65FD-70C1-A749-A997863E2D88}"/>
              </a:ext>
            </a:extLst>
          </p:cNvPr>
          <p:cNvSpPr/>
          <p:nvPr/>
        </p:nvSpPr>
        <p:spPr>
          <a:xfrm>
            <a:off x="1436394" y="359572"/>
            <a:ext cx="10070559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ważne informacje !!! 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146B508F-B0D5-366E-8CA1-E88B4AF22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0F9404D3-FF1D-6FC7-3D55-C7E23FCC528A}"/>
              </a:ext>
            </a:extLst>
          </p:cNvPr>
          <p:cNvSpPr/>
          <p:nvPr/>
        </p:nvSpPr>
        <p:spPr>
          <a:xfrm>
            <a:off x="1347494" y="1096727"/>
            <a:ext cx="9310147" cy="16658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914400" hangingPunct="1"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Jednostka Wdrażająca ma możliwość </a:t>
            </a:r>
            <a:r>
              <a:rPr lang="pl-PL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jednokrotnego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wezwania OOW do uzupełnienia braków we wniosku o płatność, dlatego WAŻNE jest aby do wniosku dołączyć wszystkie dokumenty niezbędne do rozliczenia przedsięwzięcia !!!</a:t>
            </a:r>
          </a:p>
        </p:txBody>
      </p:sp>
      <p:sp>
        <p:nvSpPr>
          <p:cNvPr id="9" name="Prostokąt zaokrąglony 9">
            <a:extLst>
              <a:ext uri="{FF2B5EF4-FFF2-40B4-BE49-F238E27FC236}">
                <a16:creationId xmlns:a16="http://schemas.microsoft.com/office/drawing/2014/main" id="{AB3595DC-59AD-927A-623D-AED8699B5352}"/>
              </a:ext>
            </a:extLst>
          </p:cNvPr>
          <p:cNvSpPr/>
          <p:nvPr/>
        </p:nvSpPr>
        <p:spPr>
          <a:xfrm>
            <a:off x="1347493" y="3008445"/>
            <a:ext cx="9310147" cy="188105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Wszelkie zmiany dotyczące zakresu rzeczowo-finansowego przedsięwzięcia, harmonogramu oraz miejsca wykonania operacji (numerów działek) powinny być objęte stosownym aneksem do umowy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 złożeniem wniosku o płatność.</a:t>
            </a:r>
          </a:p>
          <a:p>
            <a:pPr marL="457200" marR="0" lvl="0" indent="-4572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" name="Prostokąt zaokrąglony 5">
            <a:extLst>
              <a:ext uri="{FF2B5EF4-FFF2-40B4-BE49-F238E27FC236}">
                <a16:creationId xmlns:a16="http://schemas.microsoft.com/office/drawing/2014/main" id="{2E826BEA-5DAD-D814-C419-66E97B465086}"/>
              </a:ext>
            </a:extLst>
          </p:cNvPr>
          <p:cNvSpPr/>
          <p:nvPr/>
        </p:nvSpPr>
        <p:spPr>
          <a:xfrm>
            <a:off x="1347492" y="5081108"/>
            <a:ext cx="9310147" cy="16658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defTabSz="914400" hangingPunct="1">
              <a:defRPr/>
            </a:pP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Zmniejszenie wartości wskaźnika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określonego w § 2 ust. 2 umowy,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nie więcej niż 5 % </a:t>
            </a:r>
            <a:r>
              <a:rPr lang="pl-PL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wymaga zgody JW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formie aneksu do umowy </a:t>
            </a:r>
            <a:r>
              <a:rPr 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(przed złożeniem WoP).</a:t>
            </a:r>
          </a:p>
        </p:txBody>
      </p:sp>
    </p:spTree>
    <p:extLst>
      <p:ext uri="{BB962C8B-B14F-4D97-AF65-F5344CB8AC3E}">
        <p14:creationId xmlns:p14="http://schemas.microsoft.com/office/powerpoint/2010/main" val="32126149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ED707-AF62-2BA3-C2C7-D9AB02A0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C2660B57-4FD8-A5ED-B288-1D89D7753FF1}"/>
              </a:ext>
            </a:extLst>
          </p:cNvPr>
          <p:cNvSpPr/>
          <p:nvPr/>
        </p:nvSpPr>
        <p:spPr>
          <a:xfrm>
            <a:off x="1436394" y="359572"/>
            <a:ext cx="10070559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Dane kontaktowe: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A4800E22-86BD-A586-F7DE-FF1C203AB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8DE7384C-9948-568C-42A1-A55217A36041}"/>
              </a:ext>
            </a:extLst>
          </p:cNvPr>
          <p:cNvSpPr/>
          <p:nvPr/>
        </p:nvSpPr>
        <p:spPr>
          <a:xfrm>
            <a:off x="1347495" y="881508"/>
            <a:ext cx="9310144" cy="254749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lvl="0" indent="-342900" algn="l" defTabSz="914400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Ewa Chomentowska </a:t>
            </a:r>
          </a:p>
          <a:p>
            <a:pPr lvl="0" algn="l" defTabSz="914400" hangingPunct="1"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Telefon: 77 4483 218; e-mail: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e.chomentowska@opolskie.pl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Paczków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Zakład Wodociągów i Usług Komunalnych "EKOWOD" Sp. z o.o.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Popielów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zaokrąglony 9">
            <a:extLst>
              <a:ext uri="{FF2B5EF4-FFF2-40B4-BE49-F238E27FC236}">
                <a16:creationId xmlns:a16="http://schemas.microsoft.com/office/drawing/2014/main" id="{EF1E0F70-6138-F98C-6305-F85B7B06CAE6}"/>
              </a:ext>
            </a:extLst>
          </p:cNvPr>
          <p:cNvSpPr/>
          <p:nvPr/>
        </p:nvSpPr>
        <p:spPr>
          <a:xfrm>
            <a:off x="1347495" y="3892865"/>
            <a:ext cx="9310144" cy="2603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Dobrzańska </a:t>
            </a:r>
          </a:p>
          <a:p>
            <a:pPr algn="l"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Telefon: 77 4482 300; e-mail: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a.dobrzanska@opolskie.pl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Niemodlin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Zakład Wodociągów i Kanalizacji Śmiechowice sp. z o.o.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Praszka</a:t>
            </a:r>
          </a:p>
          <a:p>
            <a:pPr marL="457200" marR="0" lvl="0" indent="-4572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81334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CDAD7-898D-0474-6523-86C31B679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9AF2759B-3C55-EDB5-5D18-DBE2B11554AA}"/>
              </a:ext>
            </a:extLst>
          </p:cNvPr>
          <p:cNvSpPr/>
          <p:nvPr/>
        </p:nvSpPr>
        <p:spPr>
          <a:xfrm>
            <a:off x="1436394" y="359572"/>
            <a:ext cx="10070559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Dane kontaktowe: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C65FCA85-F228-76BB-AE7F-D80FFCD06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93593A3C-9EFC-0744-4941-828D9398C940}"/>
              </a:ext>
            </a:extLst>
          </p:cNvPr>
          <p:cNvSpPr/>
          <p:nvPr/>
        </p:nvSpPr>
        <p:spPr>
          <a:xfrm>
            <a:off x="1347495" y="881509"/>
            <a:ext cx="9310144" cy="254749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lvl="0" indent="-342900" algn="l" defTabSz="914400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Dagna Rutkowska-Śliwka</a:t>
            </a:r>
          </a:p>
          <a:p>
            <a:pPr lvl="0" algn="l" defTabSz="914400" hangingPunct="1"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Telefon: 77 4483 252; e-mail: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d.sliwka@opolskie.pl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Oleskie Przedsiębiorstwo Wodociągów I Kanalizacji Sp. z o.o.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Oleśnie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Skoroszyce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Bierawa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zaokrąglony 9">
            <a:extLst>
              <a:ext uri="{FF2B5EF4-FFF2-40B4-BE49-F238E27FC236}">
                <a16:creationId xmlns:a16="http://schemas.microsoft.com/office/drawing/2014/main" id="{3386DBF8-F203-AD42-AED1-EC131E4509AC}"/>
              </a:ext>
            </a:extLst>
          </p:cNvPr>
          <p:cNvSpPr/>
          <p:nvPr/>
        </p:nvSpPr>
        <p:spPr>
          <a:xfrm>
            <a:off x="1347495" y="3746500"/>
            <a:ext cx="9310144" cy="280793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Agnieszka Postuła </a:t>
            </a:r>
          </a:p>
          <a:p>
            <a:pPr algn="l"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Telefon: 77 4483 266; e-mail: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a.postula@opolskie.pl</a:t>
            </a:r>
            <a:endParaRPr lang="pl-PL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Zakład Gospodarki Komunalnej "ZAW-KOM" Sp. z o.o.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Gmina Wilków </a:t>
            </a:r>
            <a:endParaRPr lang="pl-PL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Rudniki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Leśnica</a:t>
            </a:r>
          </a:p>
          <a:p>
            <a:pPr marL="457200" marR="0" lvl="0" indent="-4572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19939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5C5F8-B546-14B4-1C93-AD2983B4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CF0D0D5B-4B7D-9508-A8A7-CD3ED6D07930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000" b="1" spc="-85" dirty="0">
                <a:solidFill>
                  <a:schemeClr val="accent1">
                    <a:hueOff val="114395"/>
                    <a:lumOff val="-24975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6AB1970B-1B06-8452-83C2-C2D3FADA0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2" name="Prostokąt zaokrąglony 5">
            <a:extLst>
              <a:ext uri="{FF2B5EF4-FFF2-40B4-BE49-F238E27FC236}">
                <a16:creationId xmlns:a16="http://schemas.microsoft.com/office/drawing/2014/main" id="{E9728E36-8608-5884-E262-0E8473119928}"/>
              </a:ext>
            </a:extLst>
          </p:cNvPr>
          <p:cNvSpPr/>
          <p:nvPr/>
        </p:nvSpPr>
        <p:spPr>
          <a:xfrm>
            <a:off x="1678549" y="2901928"/>
            <a:ext cx="9013593" cy="1537650"/>
          </a:xfrm>
          <a:prstGeom prst="roundRect">
            <a:avLst>
              <a:gd name="adj" fmla="val 133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914400" hangingPunct="1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Wniosek należy złożyć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dokonaniu wydatków i zakończeniu realizacji przedsięwzięcia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terminie wskazanym w umowie o objęcie przedsięwzięcia wsparciem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defTabSz="914400" hangingPunct="1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graniczna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maja 2026 r.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zaokrąglony 9">
            <a:extLst>
              <a:ext uri="{FF2B5EF4-FFF2-40B4-BE49-F238E27FC236}">
                <a16:creationId xmlns:a16="http://schemas.microsoft.com/office/drawing/2014/main" id="{7B7F2340-5F0C-E74F-249D-BB6974CE36EE}"/>
              </a:ext>
            </a:extLst>
          </p:cNvPr>
          <p:cNvSpPr/>
          <p:nvPr/>
        </p:nvSpPr>
        <p:spPr>
          <a:xfrm>
            <a:off x="1678547" y="1257078"/>
            <a:ext cx="9013593" cy="148143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o płatność końcową wraz z wymaganymi dokumentami, składa się drogą elektroniczną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pośrednictwem systemu CST2021. </a:t>
            </a:r>
            <a:endParaRPr lang="pl-PL" sz="24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ostokąt zaokrąglony 9">
            <a:extLst>
              <a:ext uri="{FF2B5EF4-FFF2-40B4-BE49-F238E27FC236}">
                <a16:creationId xmlns:a16="http://schemas.microsoft.com/office/drawing/2014/main" id="{8F17004B-7721-DC72-4CFE-66A01585525A}"/>
              </a:ext>
            </a:extLst>
          </p:cNvPr>
          <p:cNvSpPr/>
          <p:nvPr/>
        </p:nvSpPr>
        <p:spPr>
          <a:xfrm>
            <a:off x="1678547" y="4602996"/>
            <a:ext cx="9013595" cy="110141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Wniosek o płatność musi zostać podpisany przez osobę </a:t>
            </a:r>
            <a:r>
              <a:rPr lang="pl-PL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upoważnioną do reprezentowania OOW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pomocą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kwalifikowanego podpisu elektronicznego.</a:t>
            </a:r>
          </a:p>
        </p:txBody>
      </p:sp>
    </p:spTree>
    <p:extLst>
      <p:ext uri="{BB962C8B-B14F-4D97-AF65-F5344CB8AC3E}">
        <p14:creationId xmlns:p14="http://schemas.microsoft.com/office/powerpoint/2010/main" val="40159143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216CC-C4D5-F886-DBCA-827E4203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BCB8D2A0-C226-1DB2-7CFF-EC5FA7F3E8D3}"/>
              </a:ext>
            </a:extLst>
          </p:cNvPr>
          <p:cNvSpPr/>
          <p:nvPr/>
        </p:nvSpPr>
        <p:spPr>
          <a:xfrm>
            <a:off x="1436394" y="359572"/>
            <a:ext cx="10070559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Dane kontaktowe: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D104D78-122B-B6E9-7112-A8D33CD47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rostokąt zaokrąglony 5">
            <a:extLst>
              <a:ext uri="{FF2B5EF4-FFF2-40B4-BE49-F238E27FC236}">
                <a16:creationId xmlns:a16="http://schemas.microsoft.com/office/drawing/2014/main" id="{FFE4894B-F3E1-4F15-66BD-A7E31996C368}"/>
              </a:ext>
            </a:extLst>
          </p:cNvPr>
          <p:cNvSpPr/>
          <p:nvPr/>
        </p:nvSpPr>
        <p:spPr>
          <a:xfrm>
            <a:off x="1436394" y="881509"/>
            <a:ext cx="9218906" cy="294119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342900" lvl="0" indent="-342900" algn="l" defTabSz="914400" hangingPunct="1">
              <a:buFont typeface="Wingdings" panose="05000000000000000000" pitchFamily="2" charset="2"/>
              <a:buChar char="§"/>
              <a:defRPr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Justyna Zybert</a:t>
            </a:r>
          </a:p>
          <a:p>
            <a:pPr lvl="0" algn="l" defTabSz="914400" hangingPunct="1"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Telefon: 77 4483 217; e-mail: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j.zybert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@opolskie.pl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Głubczyckie Wodociągi i Kanalizacja Sp. z o.o.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Wodociągi i Kanalizacja Sp. z o.o. w Krapkowicach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Wodociągi i Kanalizacja Sp. z o. o. w Zdzieszowicach</a:t>
            </a:r>
          </a:p>
          <a:p>
            <a:pPr marL="342900" lvl="0" indent="-342900" algn="l" defTabSz="914400" hangingPunct="1">
              <a:buFont typeface="Wingdings" panose="05000000000000000000" pitchFamily="2" charset="2"/>
              <a:buChar char="ü"/>
              <a:defRPr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Gmina Walce</a:t>
            </a:r>
          </a:p>
        </p:txBody>
      </p:sp>
    </p:spTree>
    <p:extLst>
      <p:ext uri="{BB962C8B-B14F-4D97-AF65-F5344CB8AC3E}">
        <p14:creationId xmlns:p14="http://schemas.microsoft.com/office/powerpoint/2010/main" val="5245633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PARTAMENT PROGRAMÓW…">
            <a:extLst>
              <a:ext uri="{FF2B5EF4-FFF2-40B4-BE49-F238E27FC236}">
                <a16:creationId xmlns:a16="http://schemas.microsoft.com/office/drawing/2014/main" id="{242E1987-A51B-FC1D-4D2B-E7B68C5BA043}"/>
              </a:ext>
            </a:extLst>
          </p:cNvPr>
          <p:cNvSpPr txBox="1"/>
          <p:nvPr/>
        </p:nvSpPr>
        <p:spPr>
          <a:xfrm>
            <a:off x="753394" y="5028572"/>
            <a:ext cx="4553064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4700" spc="-94">
                <a:solidFill>
                  <a:srgbClr val="FFFFFF"/>
                </a:solidFill>
                <a:latin typeface="Kelson Sans Light"/>
                <a:ea typeface="Kelson Sans Light"/>
                <a:cs typeface="Kelson Sans Light"/>
                <a:sym typeface="Kelson Sans Light"/>
              </a:defRPr>
            </a:pPr>
            <a:r>
              <a:rPr sz="2350" dirty="0">
                <a:latin typeface="Calibri" panose="020F0502020204030204" pitchFamily="34" charset="0"/>
                <a:cs typeface="Calibri" panose="020F0502020204030204" pitchFamily="34" charset="0"/>
              </a:rPr>
              <a:t>DEPARTAMENT PROGRAMÓW</a:t>
            </a:r>
          </a:p>
          <a:p>
            <a:pPr algn="l">
              <a:defRPr sz="4700" spc="-94">
                <a:solidFill>
                  <a:srgbClr val="FFFFFF"/>
                </a:solidFill>
                <a:latin typeface="Kelson Sans Light"/>
                <a:ea typeface="Kelson Sans Light"/>
                <a:cs typeface="Kelson Sans Light"/>
                <a:sym typeface="Kelson Sans Light"/>
              </a:defRPr>
            </a:pPr>
            <a:r>
              <a:rPr sz="2350" dirty="0">
                <a:latin typeface="Calibri" panose="020F0502020204030204" pitchFamily="34" charset="0"/>
                <a:cs typeface="Calibri" panose="020F0502020204030204" pitchFamily="34" charset="0"/>
              </a:rPr>
              <a:t>OBSZARÓW WIEJSKICH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08576ED-AABD-2357-7B54-B6FAB027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747" r="13550"/>
          <a:stretch>
            <a:fillRect/>
          </a:stretch>
        </p:blipFill>
        <p:spPr>
          <a:xfrm>
            <a:off x="839045" y="1553496"/>
            <a:ext cx="2799701" cy="12393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9B10F8D-FFE8-7682-AA04-4290EAE57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926" r="13550"/>
          <a:stretch>
            <a:fillRect/>
          </a:stretch>
        </p:blipFill>
        <p:spPr>
          <a:xfrm>
            <a:off x="1130710" y="1258529"/>
            <a:ext cx="2508036" cy="3811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E94FAA9-680C-2479-8439-DF211B1DE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747" r="63486"/>
          <a:stretch>
            <a:fillRect/>
          </a:stretch>
        </p:blipFill>
        <p:spPr>
          <a:xfrm>
            <a:off x="1543665" y="963562"/>
            <a:ext cx="884903" cy="381168"/>
          </a:xfrm>
          <a:prstGeom prst="rect">
            <a:avLst/>
          </a:prstGeom>
        </p:spPr>
      </p:pic>
      <p:sp>
        <p:nvSpPr>
          <p:cNvPr id="7" name="Dziękujemy za uwagę.">
            <a:extLst>
              <a:ext uri="{FF2B5EF4-FFF2-40B4-BE49-F238E27FC236}">
                <a16:creationId xmlns:a16="http://schemas.microsoft.com/office/drawing/2014/main" id="{A299C32D-74D8-2150-7B74-A88283D96A59}"/>
              </a:ext>
            </a:extLst>
          </p:cNvPr>
          <p:cNvSpPr txBox="1"/>
          <p:nvPr/>
        </p:nvSpPr>
        <p:spPr>
          <a:xfrm>
            <a:off x="3212814" y="1439281"/>
            <a:ext cx="4553064" cy="22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000">
                <a:solidFill>
                  <a:srgbClr val="1B375F"/>
                </a:solidFill>
                <a:latin typeface="+mj-lt"/>
                <a:ea typeface="+mj-ea"/>
                <a:cs typeface="+mj-cs"/>
                <a:sym typeface="Kelson Sans Bold"/>
              </a:defRPr>
            </a:lvl1pPr>
          </a:lstStyle>
          <a:p>
            <a:pPr algn="ctr"/>
            <a:r>
              <a:rPr lang="pl-PL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  <a:endParaRPr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DB671-2E08-6C4E-F068-7FB895057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A41F2065-05AC-125E-F1F5-7399A711BFA0}"/>
              </a:ext>
            </a:extLst>
          </p:cNvPr>
          <p:cNvSpPr/>
          <p:nvPr/>
        </p:nvSpPr>
        <p:spPr>
          <a:xfrm>
            <a:off x="1436393" y="3013734"/>
            <a:ext cx="9310143" cy="164895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Niezłożenie wniosku w terminie określonym w umowie skutkuje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wypowiedzeniem umowy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(JW nie wzywa OOW do złożenia WOP - tak jak było w PROW1420). </a:t>
            </a:r>
            <a:endParaRPr lang="pl-PL" sz="24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4F9C627F-E5C3-A815-9885-864F50A92DD7}"/>
              </a:ext>
            </a:extLst>
          </p:cNvPr>
          <p:cNvSpPr/>
          <p:nvPr/>
        </p:nvSpPr>
        <p:spPr>
          <a:xfrm>
            <a:off x="1436393" y="4835471"/>
            <a:ext cx="9310147" cy="142584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wniosku o płatność oraz wymiana korespondencji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zakresie wezwań pomiędzy JW a OOW odbywają się </a:t>
            </a:r>
            <a:b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pomocą </a:t>
            </a:r>
            <a:r>
              <a:rPr lang="pl-PL" sz="2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systemu CST2021.</a:t>
            </a:r>
          </a:p>
        </p:txBody>
      </p:sp>
      <p:sp>
        <p:nvSpPr>
          <p:cNvPr id="33" name="Prostokąt zaokrąglony 6">
            <a:extLst>
              <a:ext uri="{FF2B5EF4-FFF2-40B4-BE49-F238E27FC236}">
                <a16:creationId xmlns:a16="http://schemas.microsoft.com/office/drawing/2014/main" id="{0D49F789-6A3F-4A77-B156-F73576FF05E1}"/>
              </a:ext>
            </a:extLst>
          </p:cNvPr>
          <p:cNvSpPr/>
          <p:nvPr/>
        </p:nvSpPr>
        <p:spPr>
          <a:xfrm>
            <a:off x="1436395" y="1140737"/>
            <a:ext cx="9310143" cy="164895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Złożenie wniosku w formie innej niż za pomocą systemu CST2021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 przypadku awarii systemu za pomocą - ePUAP) skutkuje pozostawieniem wniosku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rozpatrzenia.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4D22E72-35EF-BE11-1B24-739C360C16EE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000" b="1" spc="-85" dirty="0">
                <a:solidFill>
                  <a:schemeClr val="accent1">
                    <a:hueOff val="114395"/>
                    <a:lumOff val="-24975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71576B28-176D-3CA3-3019-153F2804B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60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7D859-C39E-6B8B-DF89-58642280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D249E3E5-3F2C-51ED-E35F-8A64D6F8711D}"/>
              </a:ext>
            </a:extLst>
          </p:cNvPr>
          <p:cNvSpPr/>
          <p:nvPr/>
        </p:nvSpPr>
        <p:spPr>
          <a:xfrm>
            <a:off x="1436393" y="5506621"/>
            <a:ext cx="9310147" cy="1240324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Rozliczenie przedsięwzięcia musi nastąpić do 30 czerwca 2026 r</a:t>
            </a:r>
            <a:r>
              <a:rPr 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883CC531-1F89-5B11-4122-86BB387B2AFC}"/>
              </a:ext>
            </a:extLst>
          </p:cNvPr>
          <p:cNvSpPr/>
          <p:nvPr/>
        </p:nvSpPr>
        <p:spPr>
          <a:xfrm>
            <a:off x="1436393" y="3893483"/>
            <a:ext cx="9310148" cy="145308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914400" hangingPunct="1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niezbędne jest wyjaśnienie istotnych faktów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oceny projektu JW wzywa OOW do złożenia wyjaśnień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terminie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dni kalendarzowych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dnia doręczenia wezwania.</a:t>
            </a:r>
          </a:p>
        </p:txBody>
      </p:sp>
      <p:sp>
        <p:nvSpPr>
          <p:cNvPr id="33" name="Prostokąt zaokrąglony 6">
            <a:extLst>
              <a:ext uri="{FF2B5EF4-FFF2-40B4-BE49-F238E27FC236}">
                <a16:creationId xmlns:a16="http://schemas.microsoft.com/office/drawing/2014/main" id="{23820256-7477-2F20-FCD8-A98B5E916BC7}"/>
              </a:ext>
            </a:extLst>
          </p:cNvPr>
          <p:cNvSpPr/>
          <p:nvPr/>
        </p:nvSpPr>
        <p:spPr>
          <a:xfrm>
            <a:off x="1436395" y="1258432"/>
            <a:ext cx="9310145" cy="90534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JW rozpatruje wniosek o płatność w terminie 30 dni od dnia jego złożenia.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CBD7CC2-598D-A6B5-80A8-5D56B41335D6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>
              <a:lnSpc>
                <a:spcPct val="80000"/>
              </a:lnSpc>
            </a:pPr>
            <a:r>
              <a:rPr lang="pl-PL" sz="4000" b="1" spc="-85" dirty="0">
                <a:solidFill>
                  <a:schemeClr val="accent1">
                    <a:hueOff val="114395"/>
                    <a:lumOff val="-24975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D148422E-0596-5E20-FDC5-BC1E67A23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F77B56A-CB47-065C-861E-A74A4B894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141" y="2406784"/>
            <a:ext cx="930939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31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91469-EBA3-C4C0-EE0E-973EC68C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A8A1AB91-40B5-CD6B-ABE4-C777D9F7B5B6}"/>
              </a:ext>
            </a:extLst>
          </p:cNvPr>
          <p:cNvSpPr/>
          <p:nvPr/>
        </p:nvSpPr>
        <p:spPr>
          <a:xfrm>
            <a:off x="1436396" y="2679825"/>
            <a:ext cx="9038464" cy="127653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Wypłata zaliczki następuje na podstawie „Szybkiego wniosku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zaliczkę”, złożonego w systemie CST2021. </a:t>
            </a:r>
          </a:p>
          <a:p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EA6844B7-6132-74E1-DC4F-EC6C0E5C42B4}"/>
              </a:ext>
            </a:extLst>
          </p:cNvPr>
          <p:cNvSpPr/>
          <p:nvPr/>
        </p:nvSpPr>
        <p:spPr>
          <a:xfrm>
            <a:off x="1436395" y="1257829"/>
            <a:ext cx="9038464" cy="1168500"/>
          </a:xfrm>
          <a:prstGeom prst="roundRect">
            <a:avLst>
              <a:gd name="adj" fmla="val 1897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Zaliczka wypłacana jest na </a:t>
            </a:r>
            <a:r>
              <a:rPr lang="pl-PL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wyodrębniony 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rachunek bankowy</a:t>
            </a:r>
            <a:r>
              <a:rPr lang="pl-PL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przeznaczony wyłącznie </a:t>
            </a:r>
            <a:r>
              <a:rPr lang="pl-PL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obsługi zaliczki.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rostokąt zaokrąglony 6">
            <a:extLst>
              <a:ext uri="{FF2B5EF4-FFF2-40B4-BE49-F238E27FC236}">
                <a16:creationId xmlns:a16="http://schemas.microsoft.com/office/drawing/2014/main" id="{C17A30E8-CCA3-D43D-56B0-10FA32501B25}"/>
              </a:ext>
            </a:extLst>
          </p:cNvPr>
          <p:cNvSpPr/>
          <p:nvPr/>
        </p:nvSpPr>
        <p:spPr>
          <a:xfrm>
            <a:off x="1436395" y="4265841"/>
            <a:ext cx="9038464" cy="1168500"/>
          </a:xfrm>
          <a:prstGeom prst="roundRect">
            <a:avLst>
              <a:gd name="adj" fmla="val 1707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defTabSz="914400" hangingPunct="1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Środki pochodzące z zaliczki mogą być przeznaczane wyłącznie na pokrycie kosztów kwalifikowalnych, co oznacza, że finansowanie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tych środków podatku VAT jest niedopuszczalne.</a:t>
            </a:r>
            <a:endParaRPr lang="pl-PL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11354BCB-6CAE-8750-8A93-123DBB0265F0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ZALICZKA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190801A8-E6D4-AA56-C4F1-117612A76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631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1A084-DD00-AC7A-6273-74DC56B0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469B8A39-5921-A31C-0DF1-74F4EBB33443}"/>
              </a:ext>
            </a:extLst>
          </p:cNvPr>
          <p:cNvSpPr/>
          <p:nvPr/>
        </p:nvSpPr>
        <p:spPr>
          <a:xfrm>
            <a:off x="1436396" y="1134469"/>
            <a:ext cx="9038462" cy="2497454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dokonywania płatności z zastosowaniem mechanizmu podzielonej płatności, w tym samym dniu należy uprzednio zasilić rachunek zaliczki kwotą odpowiadającą wysokości podatku VAT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(tytuł przelewu powinien jednoznacznie wskazywać na uzupełnienie kwoty podatku VAT do faktury nr …),</a:t>
            </a:r>
          </a:p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następnie należy dokonać zapłaty pełnej kwoty brutto wynikającej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przedmiotowej faktury. </a:t>
            </a:r>
          </a:p>
        </p:txBody>
      </p:sp>
      <p:sp>
        <p:nvSpPr>
          <p:cNvPr id="33" name="Prostokąt zaokrąglony 6">
            <a:extLst>
              <a:ext uri="{FF2B5EF4-FFF2-40B4-BE49-F238E27FC236}">
                <a16:creationId xmlns:a16="http://schemas.microsoft.com/office/drawing/2014/main" id="{5734D05B-C5B4-3363-EB1B-4287F4D26E7C}"/>
              </a:ext>
            </a:extLst>
          </p:cNvPr>
          <p:cNvSpPr/>
          <p:nvPr/>
        </p:nvSpPr>
        <p:spPr>
          <a:xfrm>
            <a:off x="1436394" y="3772380"/>
            <a:ext cx="9038464" cy="986828"/>
          </a:xfrm>
          <a:prstGeom prst="roundRect">
            <a:avLst>
              <a:gd name="adj" fmla="val 1707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Wszystkie transakcje na rachunku zaliczki podlegają weryfikacji na etapie oceny WOP.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B60597B9-086E-C772-890E-4228E2A2238A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ZALICZKA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C03AA75-5DB1-CF1C-9BF0-43F4363ED1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631"/>
            <a:ext cx="1151417" cy="2307367"/>
          </a:xfrm>
          <a:prstGeom prst="rect">
            <a:avLst/>
          </a:prstGeom>
        </p:spPr>
      </p:pic>
      <p:sp>
        <p:nvSpPr>
          <p:cNvPr id="2" name="Prostokąt zaokrąglony 9">
            <a:extLst>
              <a:ext uri="{FF2B5EF4-FFF2-40B4-BE49-F238E27FC236}">
                <a16:creationId xmlns:a16="http://schemas.microsoft.com/office/drawing/2014/main" id="{7F00A7B7-5150-08B3-9899-89A68A4B34D4}"/>
              </a:ext>
            </a:extLst>
          </p:cNvPr>
          <p:cNvSpPr/>
          <p:nvPr/>
        </p:nvSpPr>
        <p:spPr>
          <a:xfrm>
            <a:off x="1436394" y="4899665"/>
            <a:ext cx="9038465" cy="1647731"/>
          </a:xfrm>
          <a:prstGeom prst="roundRect">
            <a:avLst>
              <a:gd name="adj" fmla="val 1224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OOW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wydatkował w całości kwoty zaliczki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zobowiązany jest zwrócić  kwotę zaliczki na rachunki bankowe wskazane w §8 umowy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objęcie przedsięwzięcia wsparciem oraz wystąpić o zmianę zapisów umowy dot.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ust 6 i 7.  -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 złożeniem WoP</a:t>
            </a:r>
          </a:p>
        </p:txBody>
      </p:sp>
    </p:spTree>
    <p:extLst>
      <p:ext uri="{BB962C8B-B14F-4D97-AF65-F5344CB8AC3E}">
        <p14:creationId xmlns:p14="http://schemas.microsoft.com/office/powerpoint/2010/main" val="36762496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37C41-736D-9423-B53E-D6247045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zaokrąglony 6">
            <a:extLst>
              <a:ext uri="{FF2B5EF4-FFF2-40B4-BE49-F238E27FC236}">
                <a16:creationId xmlns:a16="http://schemas.microsoft.com/office/drawing/2014/main" id="{3912B81D-D75A-64C0-8E3B-6387CC4170D1}"/>
              </a:ext>
            </a:extLst>
          </p:cNvPr>
          <p:cNvSpPr/>
          <p:nvPr/>
        </p:nvSpPr>
        <p:spPr>
          <a:xfrm>
            <a:off x="1436395" y="1548143"/>
            <a:ext cx="9038464" cy="1647731"/>
          </a:xfrm>
          <a:prstGeom prst="roundRect">
            <a:avLst>
              <a:gd name="adj" fmla="val 1707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sytuacji, gdy OOW otrzymał zaliczkę na etapie WOP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wypłacona będzie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kwocie pomniejszonej o WYPŁACONĄ zaliczkę </a:t>
            </a:r>
          </a:p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(§3 ust. 7 umowy).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35223CF9-08CD-5560-91D7-5976ADF1F91D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– ZALICZKA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E150AB7A-7AA7-C261-7932-6A3031662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631"/>
            <a:ext cx="1151417" cy="2307367"/>
          </a:xfrm>
          <a:prstGeom prst="rect">
            <a:avLst/>
          </a:prstGeom>
        </p:spPr>
      </p:pic>
      <p:sp>
        <p:nvSpPr>
          <p:cNvPr id="2" name="Prostokąt zaokrąglony 9">
            <a:extLst>
              <a:ext uri="{FF2B5EF4-FFF2-40B4-BE49-F238E27FC236}">
                <a16:creationId xmlns:a16="http://schemas.microsoft.com/office/drawing/2014/main" id="{7CE882DD-2089-ED28-FC7B-A1C8E5A5266E}"/>
              </a:ext>
            </a:extLst>
          </p:cNvPr>
          <p:cNvSpPr/>
          <p:nvPr/>
        </p:nvSpPr>
        <p:spPr>
          <a:xfrm>
            <a:off x="1436393" y="3662127"/>
            <a:ext cx="9038465" cy="1996290"/>
          </a:xfrm>
          <a:prstGeom prst="roundRect">
            <a:avLst>
              <a:gd name="adj" fmla="val 1224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Oznacza to, że jeżeli OOW nieprawidłowo wydatkuje zaliczkę będzie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zobowiązany do jej zwrotu wraz odsetkami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(§ 8 umowy w związku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zapisami §7 ust 3 ),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kwota zwrócona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będzie wypłacona </a:t>
            </a:r>
            <a:b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ramach refundacji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etapie rozliczenia WOP.</a:t>
            </a:r>
          </a:p>
        </p:txBody>
      </p:sp>
    </p:spTree>
    <p:extLst>
      <p:ext uri="{BB962C8B-B14F-4D97-AF65-F5344CB8AC3E}">
        <p14:creationId xmlns:p14="http://schemas.microsoft.com/office/powerpoint/2010/main" val="19900679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D29AD-351B-49F9-FC2D-D1BC80D4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D110871A-4973-0D27-94F3-505A9E937F55}"/>
              </a:ext>
            </a:extLst>
          </p:cNvPr>
          <p:cNvSpPr/>
          <p:nvPr/>
        </p:nvSpPr>
        <p:spPr>
          <a:xfrm>
            <a:off x="1350670" y="2555190"/>
            <a:ext cx="9300774" cy="430281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faktury lub inne dokumenty o równoważnej wartości dowodowej,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przejściowe świadectwa płatności (opisane zgodnie ze wzorem);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wyciągi bankowe z rachunku OOW, potwierdzenia przelewów lub inne dokumenty potwierdzające poniesienie wydatków;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protokoły odbioru robót budowlanych (</a:t>
            </a:r>
            <a:r>
              <a:rPr lang="pl-PL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wpisać informację dot. liczby możliwych do uruchomienia podłączeń do zrealizowanej infrastruktury oraz numer przedsięwzięcia i tytuł projektu z systemu CST2021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kosztorys powykonawczy;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umowy z wykonawcami lub inne dokumenty o równoważnej wartości dowodowej;</a:t>
            </a:r>
          </a:p>
          <a:p>
            <a:pPr algn="l"/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C97331C8-1997-C2E4-C81A-44A0BB239BA2}"/>
              </a:ext>
            </a:extLst>
          </p:cNvPr>
          <p:cNvSpPr/>
          <p:nvPr/>
        </p:nvSpPr>
        <p:spPr>
          <a:xfrm>
            <a:off x="1350670" y="944348"/>
            <a:ext cx="9300774" cy="161084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defTabSz="914400" hangingPunct="1">
              <a:defRPr/>
            </a:pP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Do wniosku o płatność należy załączyć wszystkie wymagane dokumenty wykazane w § 5 ust. 5 umowy  (poświadczone za zgodność z oryginałem przy użyciu kwalifikowanego podpisu elektronicznego).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00" hangingPunct="1">
              <a:defRPr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graniczna złożenia WoP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maja 2026 r.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99FC5B2-C40B-7DB5-7220-8BC9033A1C95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B3.1.1 - dokumenty 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1DB892F5-EEA6-570F-07E6-95B21FF9C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2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C2F59-5A21-C008-7C3F-DE0909EE3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9">
            <a:extLst>
              <a:ext uri="{FF2B5EF4-FFF2-40B4-BE49-F238E27FC236}">
                <a16:creationId xmlns:a16="http://schemas.microsoft.com/office/drawing/2014/main" id="{B08373F2-7C5E-B3FA-63B1-70B404B62744}"/>
              </a:ext>
            </a:extLst>
          </p:cNvPr>
          <p:cNvSpPr/>
          <p:nvPr/>
        </p:nvSpPr>
        <p:spPr>
          <a:xfrm>
            <a:off x="1436395" y="4182701"/>
            <a:ext cx="9310146" cy="1764741"/>
          </a:xfrm>
          <a:prstGeom prst="roundRect">
            <a:avLst>
              <a:gd name="adj" fmla="val 3232"/>
            </a:avLst>
          </a:prstGeom>
          <a:gradFill rotWithShape="0">
            <a:gsLst>
              <a:gs pos="0">
                <a:srgbClr val="5B9BD5">
                  <a:hueOff val="-6758543"/>
                  <a:satOff val="-17419"/>
                  <a:lumOff val="-11765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-6758543"/>
                  <a:satOff val="-17419"/>
                  <a:lumOff val="-11765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zakładowy plan kont wraz z zarządzeniem wprowadzającym politykę rachunkowości;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wydruk z dokumentacji księgowej / kopię z książki ewidencji środków trwałych;</a:t>
            </a:r>
          </a:p>
        </p:txBody>
      </p:sp>
      <p:sp>
        <p:nvSpPr>
          <p:cNvPr id="32" name="Prostokąt zaokrąglony 5">
            <a:extLst>
              <a:ext uri="{FF2B5EF4-FFF2-40B4-BE49-F238E27FC236}">
                <a16:creationId xmlns:a16="http://schemas.microsoft.com/office/drawing/2014/main" id="{6A56CF98-1A3E-5F89-BCE8-3D3F2F138C82}"/>
              </a:ext>
            </a:extLst>
          </p:cNvPr>
          <p:cNvSpPr/>
          <p:nvPr/>
        </p:nvSpPr>
        <p:spPr>
          <a:xfrm>
            <a:off x="1436395" y="1023384"/>
            <a:ext cx="9310146" cy="281528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tint val="100000"/>
                  <a:shade val="100000"/>
                  <a:satMod val="129999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/>
        </p:spPr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prawomocne pozwolenie na użytkowanie, jeżeli obowiązek taki wynika z przepisów prawa budowlanego;</a:t>
            </a:r>
          </a:p>
          <a:p>
            <a:pPr marL="457200" indent="-457200" algn="l" defTabSz="914400" hangingPunct="1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zawiadomienie właściwego organu o zakończeniu budowy  złożone 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najmniej 14 dni przed zamierzonym terminem przystąpienia do użytkowania wraz z OŚWIADCZENIEM lub ZAŚWIADCZENIEM,</a:t>
            </a:r>
            <a:b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że w ciągu 14 dni organ nie wniósł sprzeciwu;</a:t>
            </a:r>
          </a:p>
          <a:p>
            <a:pPr algn="l" defTabSz="914400" hangingPunct="1"/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902B014F-9789-A644-FE35-F87CC08061B8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Wniosek o płatność B3.1.1 - dokumenty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9B64508D-4877-32F7-6392-487D42889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646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hite">
  <a:themeElements>
    <a:clrScheme name="Pakiet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Kelson Sans Bold"/>
        <a:ea typeface="Kelson Sans Bold"/>
        <a:cs typeface="Kelson Sa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Kelson Sans Bold"/>
        <a:ea typeface="Kelson Sans Bold"/>
        <a:cs typeface="Kelson Sa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1630</Words>
  <Application>Microsoft Office PowerPoint</Application>
  <PresentationFormat>Panoramiczny</PresentationFormat>
  <Paragraphs>129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Helvetica Neue</vt:lpstr>
      <vt:lpstr>Kelson Sans Bold</vt:lpstr>
      <vt:lpstr>Wingdings</vt:lpstr>
      <vt:lpstr>Calibri</vt:lpstr>
      <vt:lpstr>Lucida Grande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Piotr Kobiela</dc:creator>
  <cp:lastModifiedBy>Justyna Zybert</cp:lastModifiedBy>
  <cp:revision>167</cp:revision>
  <cp:lastPrinted>2026-04-07T08:21:56Z</cp:lastPrinted>
  <dcterms:modified xsi:type="dcterms:W3CDTF">2026-04-10T08:24:07Z</dcterms:modified>
</cp:coreProperties>
</file>