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88" r:id="rId2"/>
    <p:sldId id="318" r:id="rId3"/>
    <p:sldId id="320" r:id="rId4"/>
    <p:sldId id="321" r:id="rId5"/>
    <p:sldId id="319" r:id="rId6"/>
    <p:sldId id="305" r:id="rId7"/>
    <p:sldId id="316" r:id="rId8"/>
    <p:sldId id="311" r:id="rId9"/>
    <p:sldId id="312" r:id="rId10"/>
    <p:sldId id="310" r:id="rId11"/>
    <p:sldId id="317" r:id="rId12"/>
    <p:sldId id="267" r:id="rId13"/>
  </p:sldIdLst>
  <p:sldSz cx="12192000" cy="6858000"/>
  <p:notesSz cx="6797675" cy="9926638"/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defRPr sz="1100">
        <a:latin typeface="Lucida Grande"/>
        <a:ea typeface="Lucida Grande"/>
        <a:cs typeface="Lucida Grande"/>
        <a:sym typeface="Lucida Grande"/>
      </a:defRPr>
    </a:lvl1pPr>
    <a:lvl2pPr indent="228600" defTabSz="228600" latinLnBrk="0">
      <a:defRPr sz="1100">
        <a:latin typeface="Lucida Grande"/>
        <a:ea typeface="Lucida Grande"/>
        <a:cs typeface="Lucida Grande"/>
        <a:sym typeface="Lucida Grande"/>
      </a:defRPr>
    </a:lvl2pPr>
    <a:lvl3pPr indent="457200" defTabSz="228600" latinLnBrk="0">
      <a:defRPr sz="1100">
        <a:latin typeface="Lucida Grande"/>
        <a:ea typeface="Lucida Grande"/>
        <a:cs typeface="Lucida Grande"/>
        <a:sym typeface="Lucida Grande"/>
      </a:defRPr>
    </a:lvl3pPr>
    <a:lvl4pPr indent="685800" defTabSz="228600" latinLnBrk="0">
      <a:defRPr sz="1100">
        <a:latin typeface="Lucida Grande"/>
        <a:ea typeface="Lucida Grande"/>
        <a:cs typeface="Lucida Grande"/>
        <a:sym typeface="Lucida Grande"/>
      </a:defRPr>
    </a:lvl4pPr>
    <a:lvl5pPr indent="914400" defTabSz="228600" latinLnBrk="0">
      <a:defRPr sz="1100">
        <a:latin typeface="Lucida Grande"/>
        <a:ea typeface="Lucida Grande"/>
        <a:cs typeface="Lucida Grande"/>
        <a:sym typeface="Lucida Grande"/>
      </a:defRPr>
    </a:lvl5pPr>
    <a:lvl6pPr indent="1143000" defTabSz="228600" latinLnBrk="0">
      <a:defRPr sz="1100">
        <a:latin typeface="Lucida Grande"/>
        <a:ea typeface="Lucida Grande"/>
        <a:cs typeface="Lucida Grande"/>
        <a:sym typeface="Lucida Grande"/>
      </a:defRPr>
    </a:lvl6pPr>
    <a:lvl7pPr indent="1371600" defTabSz="228600" latinLnBrk="0">
      <a:defRPr sz="1100">
        <a:latin typeface="Lucida Grande"/>
        <a:ea typeface="Lucida Grande"/>
        <a:cs typeface="Lucida Grande"/>
        <a:sym typeface="Lucida Grande"/>
      </a:defRPr>
    </a:lvl7pPr>
    <a:lvl8pPr indent="1600200" defTabSz="228600" latinLnBrk="0">
      <a:defRPr sz="1100">
        <a:latin typeface="Lucida Grande"/>
        <a:ea typeface="Lucida Grande"/>
        <a:cs typeface="Lucida Grande"/>
        <a:sym typeface="Lucida Grande"/>
      </a:defRPr>
    </a:lvl8pPr>
    <a:lvl9pPr indent="1828800" defTabSz="228600" latinLnBrk="0">
      <a:defRPr sz="11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4528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9259F-BCC8-0F4A-0347-83D328858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8082992-DE6D-0E8E-7761-1AC1233549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524D122-35B5-F58E-4F33-A7CFE65E0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0153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41B6D-C419-05D6-EC59-49908604F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B6E24B1-E4F5-DDA5-7104-03572801C2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57A265B-96A1-8944-C06E-34CD8EC704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740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6688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F6F73-0AE3-BD4D-81ED-3F766BFE3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707B280-32A9-F16C-CCFC-937B23C5E0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57FA460-965C-107A-E3E8-9300EDAB88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6455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1C7F3-00B9-35DB-9420-226A83C61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4D9C328-E32F-12B8-32F9-E35B6B6560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F1E0EB3-78DE-6DBB-6938-78939B2973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298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8D286-3BF3-CE8A-532B-42CD6BE59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E8A2054-3706-7694-B537-E18B17EFA7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B547F0F-3BA0-D11B-3BBE-A494443C22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1123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A514B-2966-667D-0874-70A1200D2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A1A11EC-3A6D-70CC-B8C6-2A42B17953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17BFFC61-4C20-7142-243E-22B41798AD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2944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9525B-352C-3791-2748-A8D714150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BD9B9BB-C10E-3D49-B8A4-E0CCB75D50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A79AF36-78D3-CEB5-13A8-2EFE41AAD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7690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6D207-EE03-A364-9B79-D0B42B791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EC5A75D-AF5C-1255-88FC-D700AB8E89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98CE9E5-57DF-5B9A-B4D8-A96E839561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7540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AEE3C-D2FA-0FBB-B64C-D4AC922F9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B16BE79-6C28-4FCF-5BE6-5C0F128D60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75B5132-6612-D9D6-9E02-9C12694D71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5177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CEF11-75F5-2926-5DDC-E98ACDA37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F901105-8297-6997-0FAB-847A6AB855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0555696-95C8-502B-3913-B37AD0C324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8903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"/>
          <p:cNvSpPr txBox="1">
            <a:spLocks noGrp="1"/>
          </p:cNvSpPr>
          <p:nvPr>
            <p:ph type="body" sz="quarter" idx="2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 anchor="ctr">
            <a:no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pPr>
            <a:endParaRPr/>
          </a:p>
        </p:txBody>
      </p:sp>
      <p:sp>
        <p:nvSpPr>
          <p:cNvPr id="12" name="Tekst tytułowy"/>
          <p:cNvSpPr txBox="1">
            <a:spLocks noGrp="1"/>
          </p:cNvSpPr>
          <p:nvPr>
            <p:ph type="title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b="1" spc="-116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Tekst tytułowy</a:t>
            </a:r>
          </a:p>
        </p:txBody>
      </p:sp>
      <p:sp>
        <p:nvSpPr>
          <p:cNvPr id="13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4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świadcze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+mn-lt"/>
                <a:ea typeface="+mn-ea"/>
                <a:cs typeface="+mn-cs"/>
                <a:sym typeface="Helvetica Neue Medium"/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+mn-lt"/>
                <a:ea typeface="+mn-ea"/>
                <a:cs typeface="+mn-cs"/>
                <a:sym typeface="Helvetica Neue Medium"/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+mn-lt"/>
                <a:ea typeface="+mn-ea"/>
                <a:cs typeface="+mn-cs"/>
                <a:sym typeface="Helvetica Neue Medium"/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+mn-lt"/>
                <a:ea typeface="+mn-ea"/>
                <a:cs typeface="+mn-cs"/>
                <a:sym typeface="Helvetica Neue Medium"/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+mn-lt"/>
                <a:ea typeface="+mn-ea"/>
                <a:cs typeface="+mn-cs"/>
                <a:sym typeface="Helvetica Neue Medium"/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99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ażny f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rostokąt"/>
          <p:cNvSpPr txBox="1">
            <a:spLocks noGrp="1"/>
          </p:cNvSpPr>
          <p:nvPr>
            <p:ph type="body" sz="quarter" idx="2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9" tIns="45719" rIns="45719" bIns="45719" anchor="ctr">
            <a:noAutofit/>
          </a:bodyPr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107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0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brazek"/>
          <p:cNvSpPr>
            <a:spLocks noGrp="1"/>
          </p:cNvSpPr>
          <p:nvPr>
            <p:ph type="pic" sz="quarter" idx="21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obrazek"/>
          <p:cNvSpPr>
            <a:spLocks noGrp="1"/>
          </p:cNvSpPr>
          <p:nvPr>
            <p:ph type="pic" sz="half" idx="22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obrazek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1" cy="62293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obrazek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1" cy="1082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razek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1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ostokąt"/>
          <p:cNvSpPr txBox="1">
            <a:spLocks noGrp="1"/>
          </p:cNvSpPr>
          <p:nvPr>
            <p:ph type="body" sz="quarter" idx="22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 anchor="ctr">
            <a:no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pPr>
            <a:endParaRPr/>
          </a:p>
        </p:txBody>
      </p:sp>
      <p:sp>
        <p:nvSpPr>
          <p:cNvPr id="23" name="Tekst tytułowy"/>
          <p:cNvSpPr txBox="1">
            <a:spLocks noGrp="1"/>
          </p:cNvSpPr>
          <p:nvPr>
            <p:ph type="title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b="1" spc="-116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Tekst tytułowy</a:t>
            </a:r>
          </a:p>
        </p:txBody>
      </p:sp>
      <p:sp>
        <p:nvSpPr>
          <p:cNvPr id="24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zdjęcie (zamienn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razek"/>
          <p:cNvSpPr>
            <a:spLocks noGrp="1"/>
          </p:cNvSpPr>
          <p:nvPr>
            <p:ph type="pic" idx="21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ekst tytułowy"/>
          <p:cNvSpPr txBox="1">
            <a:spLocks noGrp="1"/>
          </p:cNvSpPr>
          <p:nvPr>
            <p:ph type="title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Tekst tytułowy</a:t>
            </a:r>
          </a:p>
        </p:txBody>
      </p:sp>
      <p:sp>
        <p:nvSpPr>
          <p:cNvPr id="34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35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5971049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rostokąt"/>
          <p:cNvSpPr txBox="1">
            <a:spLocks noGrp="1"/>
          </p:cNvSpPr>
          <p:nvPr>
            <p:ph type="body" sz="quarter" idx="2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 anchor="ctr">
            <a:no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43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44" name="Treść - poziom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5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reść - poziom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5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rostokąt"/>
          <p:cNvSpPr txBox="1">
            <a:spLocks noGrp="1"/>
          </p:cNvSpPr>
          <p:nvPr>
            <p:ph type="body" sz="quarter" idx="2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 anchor="ctr">
            <a:no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61" name="obrazek"/>
          <p:cNvSpPr>
            <a:spLocks noGrp="1"/>
          </p:cNvSpPr>
          <p:nvPr>
            <p:ph type="pic" idx="22"/>
          </p:nvPr>
        </p:nvSpPr>
        <p:spPr>
          <a:xfrm>
            <a:off x="6096000" y="-203633"/>
            <a:ext cx="5458437" cy="72779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Tekst tytułowy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63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64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kst tytułowy"/>
          <p:cNvSpPr txBox="1">
            <a:spLocks noGrp="1"/>
          </p:cNvSpPr>
          <p:nvPr>
            <p:ph type="title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spc="-116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Tekst tytułowy</a:t>
            </a:r>
          </a:p>
        </p:txBody>
      </p:sp>
      <p:sp>
        <p:nvSpPr>
          <p:cNvPr id="72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5971049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rostokąt"/>
          <p:cNvSpPr txBox="1">
            <a:spLocks noGrp="1"/>
          </p:cNvSpPr>
          <p:nvPr>
            <p:ph type="body" sz="quarter" idx="2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 anchor="ctr">
            <a:no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80" name="Tekst tytułowy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8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"/>
          <p:cNvSpPr txBox="1">
            <a:spLocks noGrp="1"/>
          </p:cNvSpPr>
          <p:nvPr>
            <p:ph type="body" sz="quarter" idx="2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 anchor="ctr">
            <a:noAutofit/>
          </a:bodyPr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89" name="Tekst tytułowy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90" name="Treść - poziom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1pPr>
            <a:lvl2pPr marL="0" indent="2286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2pPr>
            <a:lvl3pPr marL="0" indent="4572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3pPr>
            <a:lvl4pPr marL="0" indent="6858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4pPr>
            <a:lvl5pPr marL="0" indent="9144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9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 tytułowy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Tekst tytułowy</a:t>
            </a:r>
          </a:p>
        </p:txBody>
      </p:sp>
      <p:sp>
        <p:nvSpPr>
          <p:cNvPr id="3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5971049" y="6486708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0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j-lt"/>
          <a:ea typeface="+mj-ea"/>
          <a:cs typeface="+mj-cs"/>
          <a:sym typeface="Kelson Sans Bold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0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j-lt"/>
          <a:ea typeface="+mj-ea"/>
          <a:cs typeface="+mj-cs"/>
          <a:sym typeface="Kelson Sans Bold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0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j-lt"/>
          <a:ea typeface="+mj-ea"/>
          <a:cs typeface="+mj-cs"/>
          <a:sym typeface="Kelson Sans Bold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0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j-lt"/>
          <a:ea typeface="+mj-ea"/>
          <a:cs typeface="+mj-cs"/>
          <a:sym typeface="Kelson Sans Bold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0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j-lt"/>
          <a:ea typeface="+mj-ea"/>
          <a:cs typeface="+mj-cs"/>
          <a:sym typeface="Kelson Sans Bold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0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j-lt"/>
          <a:ea typeface="+mj-ea"/>
          <a:cs typeface="+mj-cs"/>
          <a:sym typeface="Kelson Sans Bold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0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j-lt"/>
          <a:ea typeface="+mj-ea"/>
          <a:cs typeface="+mj-cs"/>
          <a:sym typeface="Kelson Sans Bold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0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j-lt"/>
          <a:ea typeface="+mj-ea"/>
          <a:cs typeface="+mj-cs"/>
          <a:sym typeface="Kelson Sans Bold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0" i="0" u="none" strike="noStrike" cap="none" spc="-85" baseline="0">
          <a:solidFill>
            <a:schemeClr val="accent1">
              <a:hueOff val="114395"/>
              <a:lumOff val="-24975"/>
            </a:schemeClr>
          </a:solidFill>
          <a:uFillTx/>
          <a:latin typeface="+mj-lt"/>
          <a:ea typeface="+mj-ea"/>
          <a:cs typeface="+mj-cs"/>
          <a:sym typeface="Kelson Sans Bold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210EF4-A525-3419-3698-71D518394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obrazek" descr="obrazek">
            <a:extLst>
              <a:ext uri="{FF2B5EF4-FFF2-40B4-BE49-F238E27FC236}">
                <a16:creationId xmlns:a16="http://schemas.microsoft.com/office/drawing/2014/main" id="{1161D63E-8E5F-974E-4C6E-E1AECFAB7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159" name="Tekst, tekst, tekst">
            <a:extLst>
              <a:ext uri="{FF2B5EF4-FFF2-40B4-BE49-F238E27FC236}">
                <a16:creationId xmlns:a16="http://schemas.microsoft.com/office/drawing/2014/main" id="{05FE9BC9-4C8C-D9FE-3347-5E1451890399}"/>
              </a:ext>
            </a:extLst>
          </p:cNvPr>
          <p:cNvSpPr txBox="1"/>
          <p:nvPr/>
        </p:nvSpPr>
        <p:spPr>
          <a:xfrm>
            <a:off x="1613834" y="5272826"/>
            <a:ext cx="2570790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l" defTabSz="412750">
              <a:defRPr sz="3200">
                <a:solidFill>
                  <a:srgbClr val="D5D5D5"/>
                </a:solidFill>
              </a:defRPr>
            </a:pPr>
            <a:r>
              <a:rPr lang="pl-PL" sz="1600" b="1" dirty="0">
                <a:solidFill>
                  <a:srgbClr val="97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Opole, 13 kwietnia 2026 r.</a:t>
            </a:r>
            <a:endParaRPr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ytuł…">
            <a:extLst>
              <a:ext uri="{FF2B5EF4-FFF2-40B4-BE49-F238E27FC236}">
                <a16:creationId xmlns:a16="http://schemas.microsoft.com/office/drawing/2014/main" id="{88A3A0F6-C8E6-261F-C8B7-27E2EC1E1518}"/>
              </a:ext>
            </a:extLst>
          </p:cNvPr>
          <p:cNvSpPr txBox="1"/>
          <p:nvPr/>
        </p:nvSpPr>
        <p:spPr>
          <a:xfrm>
            <a:off x="1613834" y="743919"/>
            <a:ext cx="6134100" cy="3005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3600" b="1" spc="-170">
                <a:solidFill>
                  <a:schemeClr val="accent1">
                    <a:hueOff val="114395"/>
                    <a:lumOff val="-24975"/>
                  </a:schemeClr>
                </a:solidFill>
                <a:latin typeface="Calibri" panose="020F0502020204030204" pitchFamily="34" charset="0"/>
                <a:ea typeface="Kelson Sans Regular"/>
                <a:cs typeface="Calibri" panose="020F0502020204030204" pitchFamily="34" charset="0"/>
              </a:defRPr>
            </a:lvl1pPr>
          </a:lstStyle>
          <a:p>
            <a:r>
              <a:rPr lang="pl-PL" sz="3200" dirty="0"/>
              <a:t>Zmiana umowy o objęcie przedsięwzięcia wsparciem i ocena zamówień publicznych w ramach KPO</a:t>
            </a:r>
            <a:br>
              <a:rPr lang="pl-PL" sz="3200" dirty="0"/>
            </a:br>
            <a:r>
              <a:rPr lang="pl-PL" sz="3200" dirty="0"/>
              <a:t>B3.1.1 Inwestycje w zrównoważoną gospodarkę wodno-ściekową </a:t>
            </a:r>
            <a:br>
              <a:rPr lang="pl-PL" sz="3200" dirty="0"/>
            </a:br>
            <a:r>
              <a:rPr lang="pl-PL" sz="3200" dirty="0"/>
              <a:t>na terenach wiejskich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6B008CD-5E5A-9D60-D63F-D298CE6EFACB}"/>
              </a:ext>
            </a:extLst>
          </p:cNvPr>
          <p:cNvSpPr/>
          <p:nvPr/>
        </p:nvSpPr>
        <p:spPr>
          <a:xfrm>
            <a:off x="4082981" y="5785052"/>
            <a:ext cx="8109019" cy="97469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AF538CF-1A8A-372F-4B60-0C6F19B8C2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89" y="5967664"/>
            <a:ext cx="4754669" cy="60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9902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423168-CF3A-7765-855F-D3416D409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33">
            <a:extLst>
              <a:ext uri="{FF2B5EF4-FFF2-40B4-BE49-F238E27FC236}">
                <a16:creationId xmlns:a16="http://schemas.microsoft.com/office/drawing/2014/main" id="{4C3A2BB6-0C11-389D-55F7-26F45EFB4D09}"/>
              </a:ext>
            </a:extLst>
          </p:cNvPr>
          <p:cNvSpPr/>
          <p:nvPr/>
        </p:nvSpPr>
        <p:spPr>
          <a:xfrm>
            <a:off x="1436395" y="359572"/>
            <a:ext cx="9794450" cy="5847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0" cap="none" spc="-85" normalizeH="0" baseline="0" noProof="0" dirty="0">
                <a:ln>
                  <a:noFill/>
                </a:ln>
                <a:solidFill>
                  <a:srgbClr val="4472C4">
                    <a:hueOff val="114395"/>
                    <a:lumOff val="-24975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Kelson Sans Bold"/>
              </a:rPr>
              <a:t>Dokumentacja zamówień składana przez OOW</a:t>
            </a:r>
          </a:p>
        </p:txBody>
      </p:sp>
      <p:pic>
        <p:nvPicPr>
          <p:cNvPr id="5" name="Obraz 4" descr="Obraz zawierający tekst, zrzut ekranu, flaga, Grafika&#10;&#10;Opis wygenerowany automatycznie">
            <a:extLst>
              <a:ext uri="{FF2B5EF4-FFF2-40B4-BE49-F238E27FC236}">
                <a16:creationId xmlns:a16="http://schemas.microsoft.com/office/drawing/2014/main" id="{0AD55B7C-8A0B-AB03-17BC-7B89BD30FE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9578"/>
            <a:ext cx="1151417" cy="2307367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E801515D-A04A-2B1A-1D87-E7F59564D9AA}"/>
              </a:ext>
            </a:extLst>
          </p:cNvPr>
          <p:cNvSpPr txBox="1"/>
          <p:nvPr/>
        </p:nvSpPr>
        <p:spPr>
          <a:xfrm>
            <a:off x="1436395" y="1532153"/>
            <a:ext cx="10164186" cy="44935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pl-PL" sz="2200" dirty="0"/>
              <a:t>Terminy składania dokumentów przez Ostatecznego Odbiorcę Wsparcia (OOW) przedstawiają się następująco:</a:t>
            </a:r>
          </a:p>
          <a:p>
            <a:pPr algn="just">
              <a:buNone/>
            </a:pPr>
            <a:endParaRPr lang="pl-PL" sz="2200" dirty="0"/>
          </a:p>
          <a:p>
            <a:pPr algn="just">
              <a:buNone/>
            </a:pPr>
            <a:r>
              <a:rPr lang="pl-PL" sz="2200" dirty="0"/>
              <a:t>OOW ma obowiązek wprowadzania danych dotyczących postępu finansowego i rzeczowego (co obejmuje zdarzenia związane z zamówieniami) </a:t>
            </a:r>
            <a:r>
              <a:rPr lang="pl-PL" sz="2200" b="1" dirty="0"/>
              <a:t>na bieżąco, w terminie do 3 dni roboczych po wystąpieniu zdarzenia</a:t>
            </a:r>
            <a:r>
              <a:rPr lang="pl-PL" sz="2200" dirty="0"/>
              <a:t> warunkującego konieczność wprowadzenia lub modyfikacji danych.</a:t>
            </a:r>
          </a:p>
          <a:p>
            <a:pPr algn="just">
              <a:buNone/>
            </a:pPr>
            <a:r>
              <a:rPr lang="pl-PL" sz="2200" dirty="0"/>
              <a:t>Informacje sprawozdawcze muszą być wprowadzane do systemu </a:t>
            </a:r>
            <a:r>
              <a:rPr lang="pl-PL" sz="2200" b="1" dirty="0"/>
              <a:t>nie rzadziej niż raz na kwartał kalendarzowy</a:t>
            </a:r>
            <a:r>
              <a:rPr lang="pl-PL" sz="2200" dirty="0"/>
              <a:t>.</a:t>
            </a:r>
          </a:p>
          <a:p>
            <a:pPr algn="just">
              <a:buNone/>
            </a:pPr>
            <a:endParaRPr lang="pl-PL" sz="2200" dirty="0"/>
          </a:p>
          <a:p>
            <a:pPr algn="just"/>
            <a:r>
              <a:rPr lang="pl-PL" sz="2200" dirty="0"/>
              <a:t>Ocena prowadzona przez Samorząd Województwa opiera się na ramowej liście sprawdzającej (Załącznik nr 9 do Wytycznych w sprawie kontroli KPO).</a:t>
            </a:r>
          </a:p>
          <a:p>
            <a:pPr algn="just">
              <a:buNone/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3125898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CA0222-B77C-63F2-17BA-E77F472C1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33">
            <a:extLst>
              <a:ext uri="{FF2B5EF4-FFF2-40B4-BE49-F238E27FC236}">
                <a16:creationId xmlns:a16="http://schemas.microsoft.com/office/drawing/2014/main" id="{52F4B1DB-BA26-1F02-9E95-1F7C4511E8DB}"/>
              </a:ext>
            </a:extLst>
          </p:cNvPr>
          <p:cNvSpPr/>
          <p:nvPr/>
        </p:nvSpPr>
        <p:spPr>
          <a:xfrm>
            <a:off x="1436395" y="359572"/>
            <a:ext cx="10422230" cy="125015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0" cap="none" spc="-85" normalizeH="0" baseline="0" noProof="0" dirty="0">
                <a:ln>
                  <a:noFill/>
                </a:ln>
                <a:solidFill>
                  <a:srgbClr val="4472C4">
                    <a:hueOff val="114395"/>
                    <a:lumOff val="-24975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Kelson Sans Bold"/>
              </a:rPr>
              <a:t>Zalecenia dla OOW wynikające z dotychczas przeprowadzonych kontroli zamówień publicznych</a:t>
            </a:r>
          </a:p>
        </p:txBody>
      </p:sp>
      <p:pic>
        <p:nvPicPr>
          <p:cNvPr id="5" name="Obraz 4" descr="Obraz zawierający tekst, zrzut ekranu, flaga, Grafika&#10;&#10;Opis wygenerowany automatycznie">
            <a:extLst>
              <a:ext uri="{FF2B5EF4-FFF2-40B4-BE49-F238E27FC236}">
                <a16:creationId xmlns:a16="http://schemas.microsoft.com/office/drawing/2014/main" id="{D7FA7BA3-6811-FB8D-B19E-C779842D92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9578"/>
            <a:ext cx="1151417" cy="2307367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2EBAB3E4-D82D-C87D-22E8-D5ED870A6CD3}"/>
              </a:ext>
            </a:extLst>
          </p:cNvPr>
          <p:cNvSpPr txBox="1"/>
          <p:nvPr/>
        </p:nvSpPr>
        <p:spPr>
          <a:xfrm>
            <a:off x="1225975" y="1808887"/>
            <a:ext cx="10339526" cy="41549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buNone/>
            </a:pPr>
            <a:endParaRPr lang="pl-PL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200" dirty="0"/>
              <a:t>Przekazywanie wszystkich zamówień dla zadań objętych umową o objęcie przedsięwzięcia wyparciem, w tym trybów ofertowych na koszty poniżej progów </a:t>
            </a:r>
            <a:r>
              <a:rPr lang="pl-PL" sz="2200" dirty="0" err="1"/>
              <a:t>pzp</a:t>
            </a:r>
            <a:r>
              <a:rPr lang="pl-PL" sz="2200" dirty="0"/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l-PL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200" dirty="0"/>
              <a:t>Kompletność dokumentacji tj. przekazywanie wszystkich dokumentów zamówienia.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l-PL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200" dirty="0"/>
              <a:t>Przejrzysta i logiczna struktura plików i folderów tworzących dokumentację zamówienia.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l-PL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200" dirty="0"/>
              <a:t>Nazwy plików powinny odpowiadać treści dokumentu.</a:t>
            </a:r>
          </a:p>
        </p:txBody>
      </p:sp>
    </p:spTree>
    <p:extLst>
      <p:ext uri="{BB962C8B-B14F-4D97-AF65-F5344CB8AC3E}">
        <p14:creationId xmlns:p14="http://schemas.microsoft.com/office/powerpoint/2010/main" val="52175306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EPARTAMENT PROGRAMÓW…">
            <a:extLst>
              <a:ext uri="{FF2B5EF4-FFF2-40B4-BE49-F238E27FC236}">
                <a16:creationId xmlns:a16="http://schemas.microsoft.com/office/drawing/2014/main" id="{242E1987-A51B-FC1D-4D2B-E7B68C5BA043}"/>
              </a:ext>
            </a:extLst>
          </p:cNvPr>
          <p:cNvSpPr txBox="1"/>
          <p:nvPr/>
        </p:nvSpPr>
        <p:spPr>
          <a:xfrm>
            <a:off x="753394" y="5028572"/>
            <a:ext cx="4553064" cy="774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l">
              <a:defRPr sz="4700" spc="-94">
                <a:solidFill>
                  <a:srgbClr val="FFFFFF"/>
                </a:solidFill>
                <a:latin typeface="Kelson Sans Light"/>
                <a:ea typeface="Kelson Sans Light"/>
                <a:cs typeface="Kelson Sans Light"/>
                <a:sym typeface="Kelson Sans Light"/>
              </a:defRPr>
            </a:pPr>
            <a:r>
              <a:rPr sz="2350" dirty="0">
                <a:latin typeface="Calibri" panose="020F0502020204030204" pitchFamily="34" charset="0"/>
                <a:cs typeface="Calibri" panose="020F0502020204030204" pitchFamily="34" charset="0"/>
              </a:rPr>
              <a:t>DEPARTAMENT PROGRAMÓW</a:t>
            </a:r>
          </a:p>
          <a:p>
            <a:pPr algn="l">
              <a:defRPr sz="4700" spc="-94">
                <a:solidFill>
                  <a:srgbClr val="FFFFFF"/>
                </a:solidFill>
                <a:latin typeface="Kelson Sans Light"/>
                <a:ea typeface="Kelson Sans Light"/>
                <a:cs typeface="Kelson Sans Light"/>
                <a:sym typeface="Kelson Sans Light"/>
              </a:defRPr>
            </a:pPr>
            <a:r>
              <a:rPr sz="2350" dirty="0">
                <a:latin typeface="Calibri" panose="020F0502020204030204" pitchFamily="34" charset="0"/>
                <a:cs typeface="Calibri" panose="020F0502020204030204" pitchFamily="34" charset="0"/>
              </a:rPr>
              <a:t>OBSZARÓW WIEJSKICH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308576ED-AABD-2357-7B54-B6FAB027BC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3747" r="13550"/>
          <a:stretch>
            <a:fillRect/>
          </a:stretch>
        </p:blipFill>
        <p:spPr>
          <a:xfrm>
            <a:off x="839045" y="1553496"/>
            <a:ext cx="2799701" cy="1239367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9B10F8D-FFE8-7682-AA04-4290EAE576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1926" r="13550"/>
          <a:stretch>
            <a:fillRect/>
          </a:stretch>
        </p:blipFill>
        <p:spPr>
          <a:xfrm>
            <a:off x="1130710" y="1258529"/>
            <a:ext cx="2508036" cy="38116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E94FAA9-680C-2479-8439-DF211B1DE2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3747" r="63486"/>
          <a:stretch>
            <a:fillRect/>
          </a:stretch>
        </p:blipFill>
        <p:spPr>
          <a:xfrm>
            <a:off x="1543665" y="963562"/>
            <a:ext cx="884903" cy="381168"/>
          </a:xfrm>
          <a:prstGeom prst="rect">
            <a:avLst/>
          </a:prstGeom>
        </p:spPr>
      </p:pic>
      <p:sp>
        <p:nvSpPr>
          <p:cNvPr id="7" name="Dziękujemy za uwagę.">
            <a:extLst>
              <a:ext uri="{FF2B5EF4-FFF2-40B4-BE49-F238E27FC236}">
                <a16:creationId xmlns:a16="http://schemas.microsoft.com/office/drawing/2014/main" id="{A299C32D-74D8-2150-7B74-A88283D96A59}"/>
              </a:ext>
            </a:extLst>
          </p:cNvPr>
          <p:cNvSpPr txBox="1"/>
          <p:nvPr/>
        </p:nvSpPr>
        <p:spPr>
          <a:xfrm>
            <a:off x="3212814" y="1439281"/>
            <a:ext cx="4553064" cy="2267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10000">
                <a:solidFill>
                  <a:srgbClr val="1B375F"/>
                </a:solidFill>
                <a:latin typeface="+mj-lt"/>
                <a:ea typeface="+mj-ea"/>
                <a:cs typeface="+mj-cs"/>
                <a:sym typeface="Kelson Sans Bold"/>
              </a:defRPr>
            </a:lvl1pPr>
          </a:lstStyle>
          <a:p>
            <a:r>
              <a:rPr sz="7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Dziękuj</a:t>
            </a:r>
            <a:r>
              <a:rPr lang="pl-PL" sz="7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ę</a:t>
            </a:r>
            <a:r>
              <a:rPr sz="7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pl-PL" sz="7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7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</a:t>
            </a:r>
            <a:r>
              <a:rPr sz="7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uwagę</a:t>
            </a:r>
            <a:endParaRPr sz="7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56C423-2B22-D30A-7B79-5F315EBB5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33">
            <a:extLst>
              <a:ext uri="{FF2B5EF4-FFF2-40B4-BE49-F238E27FC236}">
                <a16:creationId xmlns:a16="http://schemas.microsoft.com/office/drawing/2014/main" id="{9522FFA4-610E-653B-A831-063F181C896D}"/>
              </a:ext>
            </a:extLst>
          </p:cNvPr>
          <p:cNvSpPr/>
          <p:nvPr/>
        </p:nvSpPr>
        <p:spPr>
          <a:xfrm>
            <a:off x="1436395" y="359572"/>
            <a:ext cx="9794450" cy="113029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Autofit/>
          </a:bodyPr>
          <a:lstStyle/>
          <a:p>
            <a:pPr marL="0" marR="0" lvl="0" indent="0" defTabSz="1219169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000" b="1" spc="-85" dirty="0">
                <a:solidFill>
                  <a:srgbClr val="4472C4">
                    <a:hueOff val="114395"/>
                    <a:lumOff val="-24975"/>
                  </a:srgb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Kelson Sans Bold"/>
              </a:rPr>
              <a:t>Zmiana umowy o objęcie przedsięwzięcia wsparciem</a:t>
            </a:r>
            <a:endParaRPr kumimoji="0" lang="pl-PL" sz="4000" b="1" i="0" u="none" strike="noStrike" kern="0" cap="none" spc="-85" normalizeH="0" baseline="0" noProof="0" dirty="0">
              <a:ln>
                <a:noFill/>
              </a:ln>
              <a:solidFill>
                <a:srgbClr val="4472C4">
                  <a:hueOff val="114395"/>
                  <a:lumOff val="-24975"/>
                </a:srgb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  <a:sym typeface="Kelson Sans Bold"/>
            </a:endParaRPr>
          </a:p>
        </p:txBody>
      </p:sp>
      <p:pic>
        <p:nvPicPr>
          <p:cNvPr id="5" name="Obraz 4" descr="Obraz zawierający tekst, zrzut ekranu, flaga, Grafika&#10;&#10;Opis wygenerowany automatycznie">
            <a:extLst>
              <a:ext uri="{FF2B5EF4-FFF2-40B4-BE49-F238E27FC236}">
                <a16:creationId xmlns:a16="http://schemas.microsoft.com/office/drawing/2014/main" id="{6AE9834A-A7DA-0B8B-2369-6A5503669F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9578"/>
            <a:ext cx="1151417" cy="2307367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90DD1868-1106-17E8-606E-B0CE7BAD3107}"/>
              </a:ext>
            </a:extLst>
          </p:cNvPr>
          <p:cNvSpPr txBox="1"/>
          <p:nvPr/>
        </p:nvSpPr>
        <p:spPr>
          <a:xfrm>
            <a:off x="1108217" y="1608084"/>
            <a:ext cx="10055083" cy="36009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pl-PL" sz="2400" b="1" dirty="0"/>
              <a:t>Ogólne zasady i tryb wprowadzania zmian:</a:t>
            </a:r>
          </a:p>
          <a:p>
            <a:pPr algn="just">
              <a:buNone/>
            </a:pPr>
            <a:endParaRPr lang="pl-PL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/>
              <a:t>Umowa może zostać zmieniona na wniosek każdej ze Stron.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/>
              <a:t>Wniosek o zmianę należy złożyć nie później niż przed dniem złożenia wniosku o płatność, którego dotyczy zmiana.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/>
              <a:t>Jednostka wspierająca ma 30 dni na rozpatrzenie wniosku od dnia jego złożenia.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/>
              <a:t>Zmiany wymagają formy pisemnej lub elektronicznej (aneks), pod rygorem nieważności</a:t>
            </a:r>
          </a:p>
        </p:txBody>
      </p:sp>
    </p:spTree>
    <p:extLst>
      <p:ext uri="{BB962C8B-B14F-4D97-AF65-F5344CB8AC3E}">
        <p14:creationId xmlns:p14="http://schemas.microsoft.com/office/powerpoint/2010/main" val="374336966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7AF95C-49F5-DD81-0F6D-41B5E2079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33">
            <a:extLst>
              <a:ext uri="{FF2B5EF4-FFF2-40B4-BE49-F238E27FC236}">
                <a16:creationId xmlns:a16="http://schemas.microsoft.com/office/drawing/2014/main" id="{F03BE964-559A-E7D0-985A-B17AC608F21A}"/>
              </a:ext>
            </a:extLst>
          </p:cNvPr>
          <p:cNvSpPr/>
          <p:nvPr/>
        </p:nvSpPr>
        <p:spPr>
          <a:xfrm>
            <a:off x="1436395" y="359572"/>
            <a:ext cx="9794450" cy="113029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Autofit/>
          </a:bodyPr>
          <a:lstStyle/>
          <a:p>
            <a:pPr marL="0" marR="0" lvl="0" indent="0" defTabSz="1219169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000" b="1" spc="-85" dirty="0">
                <a:solidFill>
                  <a:srgbClr val="4472C4">
                    <a:hueOff val="114395"/>
                    <a:lumOff val="-24975"/>
                  </a:srgb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Kelson Sans Bold"/>
              </a:rPr>
              <a:t>Zmiana umowy o objęcie przedsięwzięcia wsparciem</a:t>
            </a:r>
            <a:endParaRPr kumimoji="0" lang="pl-PL" sz="4000" b="1" i="0" u="none" strike="noStrike" kern="0" cap="none" spc="-85" normalizeH="0" baseline="0" noProof="0" dirty="0">
              <a:ln>
                <a:noFill/>
              </a:ln>
              <a:solidFill>
                <a:srgbClr val="4472C4">
                  <a:hueOff val="114395"/>
                  <a:lumOff val="-24975"/>
                </a:srgb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  <a:sym typeface="Kelson Sans Bold"/>
            </a:endParaRPr>
          </a:p>
        </p:txBody>
      </p:sp>
      <p:pic>
        <p:nvPicPr>
          <p:cNvPr id="5" name="Obraz 4" descr="Obraz zawierający tekst, zrzut ekranu, flaga, Grafika&#10;&#10;Opis wygenerowany automatycznie">
            <a:extLst>
              <a:ext uri="{FF2B5EF4-FFF2-40B4-BE49-F238E27FC236}">
                <a16:creationId xmlns:a16="http://schemas.microsoft.com/office/drawing/2014/main" id="{173B37C0-D762-C0B5-6369-929F4B01EB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9578"/>
            <a:ext cx="1151417" cy="2307367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FED202A3-3CFE-6765-7230-032956D4F810}"/>
              </a:ext>
            </a:extLst>
          </p:cNvPr>
          <p:cNvSpPr txBox="1"/>
          <p:nvPr/>
        </p:nvSpPr>
        <p:spPr>
          <a:xfrm>
            <a:off x="1151418" y="1941459"/>
            <a:ext cx="9869008" cy="32932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pl-PL" sz="2400" b="1" dirty="0"/>
              <a:t>Niedopuszczalne zmiany w umowie:</a:t>
            </a:r>
          </a:p>
          <a:p>
            <a:pPr algn="just">
              <a:buNone/>
            </a:pPr>
            <a:endParaRPr lang="pl-PL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/>
              <a:t>Zmiana nie może powodować zwiększenia całkowitej kwoty przyznanego wsparcia.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/>
              <a:t>Niedopuszczalna jest zmiana zobowiązania o niefinansowaniu kosztów z innych środków publicznych.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/>
              <a:t>Zmiana nie może wpływać na spełnienie kryteriów decydujących o kolejności przysługiwania pomocy w sposób, który wykluczyłby projekt z finansowania</a:t>
            </a:r>
          </a:p>
        </p:txBody>
      </p:sp>
    </p:spTree>
    <p:extLst>
      <p:ext uri="{BB962C8B-B14F-4D97-AF65-F5344CB8AC3E}">
        <p14:creationId xmlns:p14="http://schemas.microsoft.com/office/powerpoint/2010/main" val="190855952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44ACBD-D8C8-AC01-BC3B-B8FF5BD40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33">
            <a:extLst>
              <a:ext uri="{FF2B5EF4-FFF2-40B4-BE49-F238E27FC236}">
                <a16:creationId xmlns:a16="http://schemas.microsoft.com/office/drawing/2014/main" id="{3F47E7A6-1423-0666-D7EC-BC5187AEB3A5}"/>
              </a:ext>
            </a:extLst>
          </p:cNvPr>
          <p:cNvSpPr/>
          <p:nvPr/>
        </p:nvSpPr>
        <p:spPr>
          <a:xfrm>
            <a:off x="1436395" y="359572"/>
            <a:ext cx="9794450" cy="113029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Autofit/>
          </a:bodyPr>
          <a:lstStyle/>
          <a:p>
            <a:pPr marL="0" marR="0" lvl="0" indent="0" defTabSz="1219169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000" b="1" spc="-85" dirty="0">
                <a:solidFill>
                  <a:srgbClr val="4472C4">
                    <a:hueOff val="114395"/>
                    <a:lumOff val="-24975"/>
                  </a:srgb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Kelson Sans Bold"/>
              </a:rPr>
              <a:t>Zmiana umowy o objęcie przedsięwzięcia wsparciem</a:t>
            </a:r>
            <a:endParaRPr kumimoji="0" lang="pl-PL" sz="4000" b="1" i="0" u="none" strike="noStrike" kern="0" cap="none" spc="-85" normalizeH="0" baseline="0" noProof="0" dirty="0">
              <a:ln>
                <a:noFill/>
              </a:ln>
              <a:solidFill>
                <a:srgbClr val="4472C4">
                  <a:hueOff val="114395"/>
                  <a:lumOff val="-24975"/>
                </a:srgb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  <a:sym typeface="Kelson Sans Bold"/>
            </a:endParaRPr>
          </a:p>
        </p:txBody>
      </p:sp>
      <p:pic>
        <p:nvPicPr>
          <p:cNvPr id="5" name="Obraz 4" descr="Obraz zawierający tekst, zrzut ekranu, flaga, Grafika&#10;&#10;Opis wygenerowany automatycznie">
            <a:extLst>
              <a:ext uri="{FF2B5EF4-FFF2-40B4-BE49-F238E27FC236}">
                <a16:creationId xmlns:a16="http://schemas.microsoft.com/office/drawing/2014/main" id="{C8974B97-6D48-656B-A4BD-88EA494B61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9578"/>
            <a:ext cx="1151417" cy="2307367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341B48DB-B485-201D-FB91-7CA9776DABAE}"/>
              </a:ext>
            </a:extLst>
          </p:cNvPr>
          <p:cNvSpPr txBox="1"/>
          <p:nvPr/>
        </p:nvSpPr>
        <p:spPr>
          <a:xfrm>
            <a:off x="1027593" y="1608084"/>
            <a:ext cx="10383358" cy="4524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pl-PL" sz="2400" b="1" dirty="0"/>
              <a:t>Zmiany niewymagające sporządzenia aneksu:</a:t>
            </a:r>
          </a:p>
          <a:p>
            <a:pPr algn="just">
              <a:buNone/>
            </a:pPr>
            <a:endParaRPr lang="pl-PL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/>
              <a:t>Zmiany wysokości poszczególnych pozycji kosztów kwalifikowalnych, o ile są uzasadnione i nie zwiększają kwoty wsparcia.</a:t>
            </a:r>
          </a:p>
          <a:p>
            <a:pPr algn="just">
              <a:buNone/>
            </a:pPr>
            <a:endParaRPr lang="pl-PL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/>
              <a:t>Koszty z odchyleniem do 10% względem umowy nie wymagają uzasadnienia ani ponownej oceny racjonalności.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/>
              <a:t>Zmiany w projektach budowlanych wynikające z praktyki realizacji, o ile są zgodne z Prawem budowlanym.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/>
              <a:t>Zmiana numeru rachunku bankowego (wymaga jedynie aktualizacji dokumentacji).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/>
              <a:t>Złożenie wniosku o płatność przed terminem umownym.</a:t>
            </a:r>
          </a:p>
        </p:txBody>
      </p:sp>
    </p:spTree>
    <p:extLst>
      <p:ext uri="{BB962C8B-B14F-4D97-AF65-F5344CB8AC3E}">
        <p14:creationId xmlns:p14="http://schemas.microsoft.com/office/powerpoint/2010/main" val="239524370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FA59FA-BA8A-46F2-9DB4-5A1E861B1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33">
            <a:extLst>
              <a:ext uri="{FF2B5EF4-FFF2-40B4-BE49-F238E27FC236}">
                <a16:creationId xmlns:a16="http://schemas.microsoft.com/office/drawing/2014/main" id="{617397C4-7D21-ED17-D5A6-EBBD49949F77}"/>
              </a:ext>
            </a:extLst>
          </p:cNvPr>
          <p:cNvSpPr/>
          <p:nvPr/>
        </p:nvSpPr>
        <p:spPr>
          <a:xfrm>
            <a:off x="1436395" y="359572"/>
            <a:ext cx="9794450" cy="113029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Autofit/>
          </a:bodyPr>
          <a:lstStyle/>
          <a:p>
            <a:pPr marL="0" marR="0" lvl="0" indent="0" defTabSz="1219169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000" b="1" spc="-85" dirty="0">
                <a:solidFill>
                  <a:srgbClr val="4472C4">
                    <a:hueOff val="114395"/>
                    <a:lumOff val="-24975"/>
                  </a:srgb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Kelson Sans Bold"/>
              </a:rPr>
              <a:t>Zmiana umowy o objęcie przedsięwzięcia wsparciem</a:t>
            </a:r>
            <a:endParaRPr kumimoji="0" lang="pl-PL" sz="4000" b="1" i="0" u="none" strike="noStrike" kern="0" cap="none" spc="-85" normalizeH="0" baseline="0" noProof="0" dirty="0">
              <a:ln>
                <a:noFill/>
              </a:ln>
              <a:solidFill>
                <a:srgbClr val="4472C4">
                  <a:hueOff val="114395"/>
                  <a:lumOff val="-24975"/>
                </a:srgb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  <a:sym typeface="Kelson Sans Bold"/>
            </a:endParaRPr>
          </a:p>
        </p:txBody>
      </p:sp>
      <p:pic>
        <p:nvPicPr>
          <p:cNvPr id="5" name="Obraz 4" descr="Obraz zawierający tekst, zrzut ekranu, flaga, Grafika&#10;&#10;Opis wygenerowany automatycznie">
            <a:extLst>
              <a:ext uri="{FF2B5EF4-FFF2-40B4-BE49-F238E27FC236}">
                <a16:creationId xmlns:a16="http://schemas.microsoft.com/office/drawing/2014/main" id="{8AB65454-7260-8AE0-097D-AEFF6E5A25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9578"/>
            <a:ext cx="1151417" cy="2307367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5DEF548-A8F4-9C17-DFF9-4CBDF0C84FA8}"/>
              </a:ext>
            </a:extLst>
          </p:cNvPr>
          <p:cNvSpPr txBox="1"/>
          <p:nvPr/>
        </p:nvSpPr>
        <p:spPr>
          <a:xfrm>
            <a:off x="1151418" y="1941459"/>
            <a:ext cx="9794450" cy="35394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pl-PL" sz="2400" b="1" dirty="0"/>
              <a:t>Zmiana wskaźników i terminów na wniosek OOW:</a:t>
            </a:r>
          </a:p>
          <a:p>
            <a:pPr algn="just">
              <a:buNone/>
            </a:pPr>
            <a:endParaRPr lang="pl-PL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/>
              <a:t>Zmniejszenie wskaźnika: Możliwa zgoda na zmniejszenie wartości wskaźnika o maksymalnie 5%, jeśli jest to uzasadnione obiektywnymi okolicznościami.</a:t>
            </a:r>
          </a:p>
          <a:p>
            <a:pPr marL="361950" algn="just">
              <a:buNone/>
            </a:pPr>
            <a:r>
              <a:rPr lang="pl-PL" sz="2000" dirty="0"/>
              <a:t>Warunek dla wskaźnika: Zmiana ta nie może wpłynąć na pozycję projektu na liście rankingowej w sposób skutkujący brakiem wsparcia.</a:t>
            </a:r>
          </a:p>
          <a:p>
            <a:pPr algn="just">
              <a:buNone/>
            </a:pPr>
            <a:endParaRPr lang="pl-PL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/>
              <a:t>Przedłużenie terminów: Jednostka wspierająca może wyrazić zgodę na zmianę terminu złożenia wniosku o płatność na uzasadniony wniosek OOW jednak </a:t>
            </a:r>
            <a:r>
              <a:rPr lang="pl-PL" sz="2000" b="1" u="sng" dirty="0"/>
              <a:t>nie dłużej niż do 15 maja 2026 r. </a:t>
            </a:r>
            <a:r>
              <a:rPr lang="pl-PL" sz="2000" dirty="0"/>
              <a:t>(zgodnie z aktualnym brzmieniem regulaminu naboru).</a:t>
            </a:r>
          </a:p>
        </p:txBody>
      </p:sp>
    </p:spTree>
    <p:extLst>
      <p:ext uri="{BB962C8B-B14F-4D97-AF65-F5344CB8AC3E}">
        <p14:creationId xmlns:p14="http://schemas.microsoft.com/office/powerpoint/2010/main" val="312488295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E91469-EBA3-C4C0-EE0E-973EC68C8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33">
            <a:extLst>
              <a:ext uri="{FF2B5EF4-FFF2-40B4-BE49-F238E27FC236}">
                <a16:creationId xmlns:a16="http://schemas.microsoft.com/office/drawing/2014/main" id="{11354BCB-6CAE-8750-8A93-123DBB0265F0}"/>
              </a:ext>
            </a:extLst>
          </p:cNvPr>
          <p:cNvSpPr/>
          <p:nvPr/>
        </p:nvSpPr>
        <p:spPr>
          <a:xfrm>
            <a:off x="1436395" y="359572"/>
            <a:ext cx="9794450" cy="5847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0" cap="none" spc="-85" normalizeH="0" baseline="0" noProof="0" dirty="0">
                <a:ln>
                  <a:noFill/>
                </a:ln>
                <a:solidFill>
                  <a:srgbClr val="4472C4">
                    <a:hueOff val="114395"/>
                    <a:lumOff val="-24975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Kelson Sans Bold"/>
              </a:rPr>
              <a:t>Dokumentacja zamówień składana przez OOW</a:t>
            </a:r>
          </a:p>
        </p:txBody>
      </p:sp>
      <p:pic>
        <p:nvPicPr>
          <p:cNvPr id="5" name="Obraz 4" descr="Obraz zawierający tekst, zrzut ekranu, flaga, Grafika&#10;&#10;Opis wygenerowany automatycznie">
            <a:extLst>
              <a:ext uri="{FF2B5EF4-FFF2-40B4-BE49-F238E27FC236}">
                <a16:creationId xmlns:a16="http://schemas.microsoft.com/office/drawing/2014/main" id="{190801A8-E6D4-AA56-C4F1-117612A76D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9578"/>
            <a:ext cx="1151417" cy="2307367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B482F0F8-7614-C676-9BAD-1035E41C7A6C}"/>
              </a:ext>
            </a:extLst>
          </p:cNvPr>
          <p:cNvSpPr txBox="1"/>
          <p:nvPr/>
        </p:nvSpPr>
        <p:spPr>
          <a:xfrm>
            <a:off x="1151417" y="1084209"/>
            <a:ext cx="10240483" cy="5016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pl-PL" sz="2000" dirty="0"/>
              <a:t>OOW przesyła dokumentację drogą elektroniczną przez CST2021. Zakres dokumentacji obejmuje:</a:t>
            </a:r>
          </a:p>
          <a:p>
            <a:pPr algn="just">
              <a:buNone/>
            </a:pPr>
            <a:endParaRPr lang="pl-PL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000" b="1" dirty="0"/>
              <a:t>Dla postępowań wg ustawy </a:t>
            </a:r>
            <a:r>
              <a:rPr lang="pl-PL" sz="2000" b="1" dirty="0" err="1"/>
              <a:t>Pzp</a:t>
            </a:r>
            <a:r>
              <a:rPr lang="pl-PL" sz="2000" b="1" dirty="0"/>
              <a:t>:</a:t>
            </a:r>
            <a:endParaRPr lang="pl-PL" sz="20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Protokół postępowania wraz z oświadczeniami osób wykonujących czynności w postępowaniu.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Komplet ogłoszeń i dokumentację przetargową (w tym SWZ).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Dokumentację z prac komisji przetargowej.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Ofertę wybranego wykonawcy oraz formularze ofertowe pozostałych wykonawców.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Umowę w/s wykonania zamówienia wraz z zawartymi aneksami i dokumentami potwierdzającymi konieczność wprowadzenia zmian do umowy - w przypadku zawarcia aneksu).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Zapytania, wyjaśnienia i dokumentację odwoławczą.</a:t>
            </a:r>
          </a:p>
          <a:p>
            <a:pPr marL="457200" lvl="1" indent="0" algn="just"/>
            <a:endParaRPr lang="pl-PL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000" b="1" dirty="0"/>
              <a:t>Upoważnienia:</a:t>
            </a:r>
            <a:r>
              <a:rPr lang="pl-PL" sz="2000" dirty="0"/>
              <a:t> Dokument potwierdzający prawo osoby podpisującej do poświadczania skanów za zgodność z oryginałem.</a:t>
            </a:r>
          </a:p>
        </p:txBody>
      </p:sp>
    </p:spTree>
    <p:extLst>
      <p:ext uri="{BB962C8B-B14F-4D97-AF65-F5344CB8AC3E}">
        <p14:creationId xmlns:p14="http://schemas.microsoft.com/office/powerpoint/2010/main" val="52611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B82351-0A13-4FD7-7008-E1F4A8B3E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33">
            <a:extLst>
              <a:ext uri="{FF2B5EF4-FFF2-40B4-BE49-F238E27FC236}">
                <a16:creationId xmlns:a16="http://schemas.microsoft.com/office/drawing/2014/main" id="{430AAA37-CCE0-06F2-BCB9-98AAAD035D2D}"/>
              </a:ext>
            </a:extLst>
          </p:cNvPr>
          <p:cNvSpPr/>
          <p:nvPr/>
        </p:nvSpPr>
        <p:spPr>
          <a:xfrm>
            <a:off x="1436395" y="359572"/>
            <a:ext cx="9794450" cy="58477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0" cap="none" spc="-85" normalizeH="0" baseline="0" noProof="0" dirty="0">
                <a:ln>
                  <a:noFill/>
                </a:ln>
                <a:solidFill>
                  <a:srgbClr val="4472C4">
                    <a:hueOff val="114395"/>
                    <a:lumOff val="-24975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Kelson Sans Bold"/>
              </a:rPr>
              <a:t>Dokumentacja zamówień składana przez OOW</a:t>
            </a:r>
          </a:p>
        </p:txBody>
      </p:sp>
      <p:pic>
        <p:nvPicPr>
          <p:cNvPr id="5" name="Obraz 4" descr="Obraz zawierający tekst, zrzut ekranu, flaga, Grafika&#10;&#10;Opis wygenerowany automatycznie">
            <a:extLst>
              <a:ext uri="{FF2B5EF4-FFF2-40B4-BE49-F238E27FC236}">
                <a16:creationId xmlns:a16="http://schemas.microsoft.com/office/drawing/2014/main" id="{01E47EE6-B6C1-EFC2-864A-C0ABBF6006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9578"/>
            <a:ext cx="1151417" cy="2307367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7636085-13A6-BC24-FAC0-D8ABD491B1DD}"/>
              </a:ext>
            </a:extLst>
          </p:cNvPr>
          <p:cNvSpPr txBox="1"/>
          <p:nvPr/>
        </p:nvSpPr>
        <p:spPr>
          <a:xfrm>
            <a:off x="1293519" y="1274709"/>
            <a:ext cx="10450805" cy="3785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pl-PL" sz="2000" dirty="0"/>
              <a:t>OOW przesyła dokumentację drogą elektroniczną przez CST2021. Zakres dokumentacji obejmuje:</a:t>
            </a:r>
          </a:p>
          <a:p>
            <a:pPr algn="just">
              <a:buNone/>
            </a:pPr>
            <a:endParaRPr lang="pl-PL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000" b="1" dirty="0"/>
              <a:t>Dla postępowań wg uregulowań wewnętrznych (zasada konkurencyjności):</a:t>
            </a:r>
            <a:endParaRPr lang="pl-PL" sz="20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Wewnętrzny regulamin udzielania zamówień.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Dokumenty z szacowania wartości zamówienia.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Zaproszenia do składania ofert lub ogłoszenia.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Protokoły z wyboru wykonawcy i oferty wszystkich oferentów.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Umowę z wykonawcą w formie pisemnej wraz z zawartymi aneksami.</a:t>
            </a:r>
          </a:p>
          <a:p>
            <a:pPr marL="457200" lvl="1" indent="0" algn="just"/>
            <a:endParaRPr lang="pl-PL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l-PL" sz="2000" b="1" dirty="0"/>
              <a:t>Upoważnienia:</a:t>
            </a:r>
            <a:r>
              <a:rPr lang="pl-PL" sz="2000" dirty="0"/>
              <a:t> Dokument potwierdzający prawo osoby podpisującej do poświadczania skanów za zgodność z oryginałem.</a:t>
            </a:r>
          </a:p>
        </p:txBody>
      </p:sp>
    </p:spTree>
    <p:extLst>
      <p:ext uri="{BB962C8B-B14F-4D97-AF65-F5344CB8AC3E}">
        <p14:creationId xmlns:p14="http://schemas.microsoft.com/office/powerpoint/2010/main" val="7594423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874224-F7E6-21F1-5D8F-2F626367E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zrzut ekranu, flaga, Grafika&#10;&#10;Opis wygenerowany automatycznie">
            <a:extLst>
              <a:ext uri="{FF2B5EF4-FFF2-40B4-BE49-F238E27FC236}">
                <a16:creationId xmlns:a16="http://schemas.microsoft.com/office/drawing/2014/main" id="{62C59D30-4516-DFA6-A24A-CD331BBC14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9578"/>
            <a:ext cx="1151417" cy="2307367"/>
          </a:xfrm>
          <a:prstGeom prst="rect">
            <a:avLst/>
          </a:prstGeom>
        </p:spPr>
      </p:pic>
      <p:pic>
        <p:nvPicPr>
          <p:cNvPr id="4" name="Obraz 3" descr="Obraz zawierający tekst, zrzut ekranu, numer, Czcionka">
            <a:extLst>
              <a:ext uri="{FF2B5EF4-FFF2-40B4-BE49-F238E27FC236}">
                <a16:creationId xmlns:a16="http://schemas.microsoft.com/office/drawing/2014/main" id="{26593F3C-604C-D477-673B-847FA2FA6A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4415" y="875433"/>
            <a:ext cx="8367965" cy="55626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D4A02F9-EF13-5B7F-21D5-1FE7FDF38C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0234" y="109112"/>
            <a:ext cx="10053175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1434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8CE827-8DE3-2CD0-3ED4-1B528B809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zrzut ekranu, flaga, Grafika&#10;&#10;Opis wygenerowany automatycznie">
            <a:extLst>
              <a:ext uri="{FF2B5EF4-FFF2-40B4-BE49-F238E27FC236}">
                <a16:creationId xmlns:a16="http://schemas.microsoft.com/office/drawing/2014/main" id="{E896AEA9-2D1B-431D-9E3E-F432D8E3D8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9578"/>
            <a:ext cx="1151417" cy="2307367"/>
          </a:xfrm>
          <a:prstGeom prst="rect">
            <a:avLst/>
          </a:prstGeom>
        </p:spPr>
      </p:pic>
      <p:pic>
        <p:nvPicPr>
          <p:cNvPr id="4" name="Obraz 3" descr="Obraz zawierający tekst, zrzut ekranu, numer, oprogramowanie">
            <a:extLst>
              <a:ext uri="{FF2B5EF4-FFF2-40B4-BE49-F238E27FC236}">
                <a16:creationId xmlns:a16="http://schemas.microsoft.com/office/drawing/2014/main" id="{91106A0D-390C-61DD-02D7-750FBFF4D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283" y="1461107"/>
            <a:ext cx="10772128" cy="423484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B12EBCE-BEA6-8406-ABF4-1FDE3A4121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364" y="229691"/>
            <a:ext cx="1005927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532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Pakiet Office 2013–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hite">
      <a:majorFont>
        <a:latin typeface="Kelson Sans Bold"/>
        <a:ea typeface="Kelson Sans Bold"/>
        <a:cs typeface="Kelson Sans Bold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Kelson Sans Bold"/>
        <a:ea typeface="Kelson Sans Bold"/>
        <a:cs typeface="Kelson Sans Bold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1509</TotalTime>
  <Words>667</Words>
  <Application>Microsoft Office PowerPoint</Application>
  <PresentationFormat>Panoramiczny</PresentationFormat>
  <Paragraphs>81</Paragraphs>
  <Slides>12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</vt:lpstr>
      <vt:lpstr>Helvetica Neue</vt:lpstr>
      <vt:lpstr>Kelson Sans Bold</vt:lpstr>
      <vt:lpstr>Calibri</vt:lpstr>
      <vt:lpstr>Lucida Grande</vt:lpstr>
      <vt:lpstr>White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Piotr Kobiela</dc:creator>
  <cp:lastModifiedBy>Paweł Teichmann</cp:lastModifiedBy>
  <cp:revision>50</cp:revision>
  <cp:lastPrinted>2026-04-09T08:28:33Z</cp:lastPrinted>
  <dcterms:modified xsi:type="dcterms:W3CDTF">2026-04-09T09:18:25Z</dcterms:modified>
</cp:coreProperties>
</file>